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319" r:id="rId7"/>
    <p:sldId id="259" r:id="rId8"/>
    <p:sldId id="328" r:id="rId9"/>
    <p:sldId id="321" r:id="rId10"/>
    <p:sldId id="322" r:id="rId11"/>
    <p:sldId id="329" r:id="rId12"/>
    <p:sldId id="323" r:id="rId13"/>
    <p:sldId id="301" r:id="rId14"/>
    <p:sldId id="262" r:id="rId15"/>
    <p:sldId id="264" r:id="rId16"/>
    <p:sldId id="265" r:id="rId17"/>
    <p:sldId id="267" r:id="rId18"/>
    <p:sldId id="324" r:id="rId19"/>
    <p:sldId id="269" r:id="rId20"/>
    <p:sldId id="266" r:id="rId21"/>
    <p:sldId id="271" r:id="rId22"/>
    <p:sldId id="272" r:id="rId23"/>
    <p:sldId id="273" r:id="rId24"/>
    <p:sldId id="284" r:id="rId25"/>
    <p:sldId id="326" r:id="rId26"/>
    <p:sldId id="285" r:id="rId27"/>
    <p:sldId id="327" r:id="rId28"/>
    <p:sldId id="325" r:id="rId29"/>
    <p:sldId id="360" r:id="rId30"/>
    <p:sldId id="376" r:id="rId31"/>
    <p:sldId id="338" r:id="rId32"/>
    <p:sldId id="374" r:id="rId33"/>
    <p:sldId id="364" r:id="rId34"/>
    <p:sldId id="377" r:id="rId35"/>
    <p:sldId id="378" r:id="rId36"/>
    <p:sldId id="379" r:id="rId37"/>
    <p:sldId id="373" r:id="rId38"/>
    <p:sldId id="316" r:id="rId39"/>
    <p:sldId id="365" r:id="rId40"/>
    <p:sldId id="370" r:id="rId41"/>
    <p:sldId id="371" r:id="rId42"/>
    <p:sldId id="368" r:id="rId43"/>
    <p:sldId id="367" r:id="rId44"/>
    <p:sldId id="372" r:id="rId45"/>
    <p:sldId id="366" r:id="rId46"/>
    <p:sldId id="369" r:id="rId47"/>
    <p:sldId id="256" r:id="rId4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B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/>
              <a:t>2023 – 2024 EĞİTİM YILI 2. SINIF 3. KURUL DEĞERLENDİRME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/>
              <a:t>Dr. Hatice Nur LALE</a:t>
            </a:r>
            <a:br>
              <a:rPr lang="tr-TR" dirty="0"/>
            </a:br>
            <a:r>
              <a:rPr lang="tr-TR" dirty="0"/>
              <a:t>FÜ TEAD </a:t>
            </a:r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4378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34954"/>
              </p:ext>
            </p:extLst>
          </p:nvPr>
        </p:nvGraphicFramePr>
        <p:xfrm>
          <a:off x="483474" y="1219201"/>
          <a:ext cx="11414235" cy="5548098"/>
        </p:xfrm>
        <a:graphic>
          <a:graphicData uri="http://schemas.openxmlformats.org/drawingml/2006/table">
            <a:tbl>
              <a:tblPr firstRow="1" firstCol="1" bandRow="1"/>
              <a:tblGrid>
                <a:gridCol w="1556901">
                  <a:extLst>
                    <a:ext uri="{9D8B030D-6E8A-4147-A177-3AD203B41FA5}">
                      <a16:colId xmlns:a16="http://schemas.microsoft.com/office/drawing/2014/main" val="702265317"/>
                    </a:ext>
                  </a:extLst>
                </a:gridCol>
                <a:gridCol w="1324051">
                  <a:extLst>
                    <a:ext uri="{9D8B030D-6E8A-4147-A177-3AD203B41FA5}">
                      <a16:colId xmlns:a16="http://schemas.microsoft.com/office/drawing/2014/main" val="8542900"/>
                    </a:ext>
                  </a:extLst>
                </a:gridCol>
                <a:gridCol w="1552336">
                  <a:extLst>
                    <a:ext uri="{9D8B030D-6E8A-4147-A177-3AD203B41FA5}">
                      <a16:colId xmlns:a16="http://schemas.microsoft.com/office/drawing/2014/main" val="1884402929"/>
                    </a:ext>
                  </a:extLst>
                </a:gridCol>
                <a:gridCol w="1741813">
                  <a:extLst>
                    <a:ext uri="{9D8B030D-6E8A-4147-A177-3AD203B41FA5}">
                      <a16:colId xmlns:a16="http://schemas.microsoft.com/office/drawing/2014/main" val="2630468198"/>
                    </a:ext>
                  </a:extLst>
                </a:gridCol>
                <a:gridCol w="1746378">
                  <a:extLst>
                    <a:ext uri="{9D8B030D-6E8A-4147-A177-3AD203B41FA5}">
                      <a16:colId xmlns:a16="http://schemas.microsoft.com/office/drawing/2014/main" val="2108547574"/>
                    </a:ext>
                  </a:extLst>
                </a:gridCol>
                <a:gridCol w="1748661">
                  <a:extLst>
                    <a:ext uri="{9D8B030D-6E8A-4147-A177-3AD203B41FA5}">
                      <a16:colId xmlns:a16="http://schemas.microsoft.com/office/drawing/2014/main" val="2819761868"/>
                    </a:ext>
                  </a:extLst>
                </a:gridCol>
                <a:gridCol w="1744095">
                  <a:extLst>
                    <a:ext uri="{9D8B030D-6E8A-4147-A177-3AD203B41FA5}">
                      <a16:colId xmlns:a16="http://schemas.microsoft.com/office/drawing/2014/main" val="3531999609"/>
                    </a:ext>
                  </a:extLst>
                </a:gridCol>
              </a:tblGrid>
              <a:tr h="18277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 nota göre dağılım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Toplam Not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(298)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 Not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(298)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(298)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(Anatomi)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(298)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(Histoloji-Embriyoloji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(296)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(PDÖ)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(292)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133409"/>
                  </a:ext>
                </a:extLst>
              </a:tr>
              <a:tr h="479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Sınav Puanlaması: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675249"/>
                  </a:ext>
                </a:extLst>
              </a:tr>
              <a:tr h="744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Yüksek Not: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96,56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KİŞİ*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69,96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KİŞİ*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KİŞİ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KİŞİ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257 KİŞİ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KİŞİ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726872"/>
                  </a:ext>
                </a:extLst>
              </a:tr>
              <a:tr h="744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Düşük Not: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13,18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KİŞİ**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13,18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KİŞİ**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KİŞİ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KİŞİ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KİŞİ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2,53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248439"/>
                  </a:ext>
                </a:extLst>
              </a:tr>
              <a:tr h="479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Ortalama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72,09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52,11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19,98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9,70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4,80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5,62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8097469"/>
                  </a:ext>
                </a:extLst>
              </a:tr>
              <a:tr h="479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Başarı (%)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72,09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71,38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74,00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96,00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80,29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647347"/>
                  </a:ext>
                </a:extLst>
              </a:tr>
              <a:tr h="456927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SINAVA GİREN ÖĞRENCİ SAYISI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Sütun başlıklarında parantez içinde verilen sayılar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467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559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624014"/>
              </p:ext>
            </p:extLst>
          </p:nvPr>
        </p:nvGraphicFramePr>
        <p:xfrm>
          <a:off x="283778" y="441428"/>
          <a:ext cx="11487807" cy="6126403"/>
        </p:xfrm>
        <a:graphic>
          <a:graphicData uri="http://schemas.openxmlformats.org/drawingml/2006/table">
            <a:tbl>
              <a:tblPr firstRow="1" firstCol="1" bandRow="1"/>
              <a:tblGrid>
                <a:gridCol w="2242105">
                  <a:extLst>
                    <a:ext uri="{9D8B030D-6E8A-4147-A177-3AD203B41FA5}">
                      <a16:colId xmlns:a16="http://schemas.microsoft.com/office/drawing/2014/main" val="971306570"/>
                    </a:ext>
                  </a:extLst>
                </a:gridCol>
                <a:gridCol w="1804850">
                  <a:extLst>
                    <a:ext uri="{9D8B030D-6E8A-4147-A177-3AD203B41FA5}">
                      <a16:colId xmlns:a16="http://schemas.microsoft.com/office/drawing/2014/main" val="2660429802"/>
                    </a:ext>
                  </a:extLst>
                </a:gridCol>
                <a:gridCol w="1586220">
                  <a:extLst>
                    <a:ext uri="{9D8B030D-6E8A-4147-A177-3AD203B41FA5}">
                      <a16:colId xmlns:a16="http://schemas.microsoft.com/office/drawing/2014/main" val="1681470240"/>
                    </a:ext>
                  </a:extLst>
                </a:gridCol>
                <a:gridCol w="1411782">
                  <a:extLst>
                    <a:ext uri="{9D8B030D-6E8A-4147-A177-3AD203B41FA5}">
                      <a16:colId xmlns:a16="http://schemas.microsoft.com/office/drawing/2014/main" val="748623115"/>
                    </a:ext>
                  </a:extLst>
                </a:gridCol>
                <a:gridCol w="1449498">
                  <a:extLst>
                    <a:ext uri="{9D8B030D-6E8A-4147-A177-3AD203B41FA5}">
                      <a16:colId xmlns:a16="http://schemas.microsoft.com/office/drawing/2014/main" val="14175701"/>
                    </a:ext>
                  </a:extLst>
                </a:gridCol>
                <a:gridCol w="1409457">
                  <a:extLst>
                    <a:ext uri="{9D8B030D-6E8A-4147-A177-3AD203B41FA5}">
                      <a16:colId xmlns:a16="http://schemas.microsoft.com/office/drawing/2014/main" val="2556327110"/>
                    </a:ext>
                  </a:extLst>
                </a:gridCol>
                <a:gridCol w="1583895">
                  <a:extLst>
                    <a:ext uri="{9D8B030D-6E8A-4147-A177-3AD203B41FA5}">
                      <a16:colId xmlns:a16="http://schemas.microsoft.com/office/drawing/2014/main" val="132146638"/>
                    </a:ext>
                  </a:extLst>
                </a:gridCol>
              </a:tblGrid>
              <a:tr h="491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Barajlı Nota Göre Dağılım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 Nota Göre Dağılım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993333"/>
                  </a:ext>
                </a:extLst>
              </a:tr>
              <a:tr h="491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Not Aralığı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Sayı/ Yüzde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TOPLAM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Not Aralığı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Sayı/ Yüzde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TOPLAM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132873"/>
                  </a:ext>
                </a:extLst>
              </a:tr>
              <a:tr h="459479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Ortalama Üstü Not Alanların Dağılımı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≥90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8,1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176 Kişi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59,1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≥90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8,1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171 Kişi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57,4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003531"/>
                  </a:ext>
                </a:extLst>
              </a:tr>
              <a:tr h="4594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≥80-90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72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24,2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≥80-90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75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25,2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584574"/>
                  </a:ext>
                </a:extLst>
              </a:tr>
              <a:tr h="4594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≥70,61-80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80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26,8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≥72,09-80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72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24,2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0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256129"/>
                  </a:ext>
                </a:extLst>
              </a:tr>
              <a:tr h="242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357A8C"/>
                      </a:bgClr>
                    </a:patt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ORTALAMA   =     70,61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357A8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ORTALAMA   =     72,09  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FFFFFF"/>
                      </a:fgClr>
                      <a:bgClr>
                        <a:srgbClr val="357A8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802298"/>
                  </a:ext>
                </a:extLst>
              </a:tr>
              <a:tr h="459479"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Ortalama Altı Not Alan Öğrencilerin Dağılımı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≥60-70,61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64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21,5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122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40,9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≥60-72,09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74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24,8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127 Kişi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42,6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609710"/>
                  </a:ext>
                </a:extLst>
              </a:tr>
              <a:tr h="4594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≥50-60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9,7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≥50-60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9,7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374225"/>
                  </a:ext>
                </a:extLst>
              </a:tr>
              <a:tr h="4594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≥40-50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2,3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≥40-50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3,7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645462"/>
                  </a:ext>
                </a:extLst>
              </a:tr>
              <a:tr h="4594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≥30-40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3,0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≥30-40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2,3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986038"/>
                  </a:ext>
                </a:extLst>
              </a:tr>
              <a:tr h="4594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≥20-30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2,0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≥20-30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1,7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917087"/>
                  </a:ext>
                </a:extLst>
              </a:tr>
              <a:tr h="4594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≥10-20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1,0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&lt;20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0,3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364123"/>
                  </a:ext>
                </a:extLst>
              </a:tr>
              <a:tr h="4594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&lt;10</a:t>
                      </a:r>
                      <a:endParaRPr lang="tr-T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DE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 Kişi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1,3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589" marR="46589" marT="647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DE0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F1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F1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263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101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034464"/>
              </p:ext>
            </p:extLst>
          </p:nvPr>
        </p:nvGraphicFramePr>
        <p:xfrm>
          <a:off x="367862" y="861849"/>
          <a:ext cx="11435257" cy="5858740"/>
        </p:xfrm>
        <a:graphic>
          <a:graphicData uri="http://schemas.openxmlformats.org/drawingml/2006/table">
            <a:tbl>
              <a:tblPr firstRow="1" firstCol="1" bandRow="1"/>
              <a:tblGrid>
                <a:gridCol w="557048">
                  <a:extLst>
                    <a:ext uri="{9D8B030D-6E8A-4147-A177-3AD203B41FA5}">
                      <a16:colId xmlns:a16="http://schemas.microsoft.com/office/drawing/2014/main" val="2656366070"/>
                    </a:ext>
                  </a:extLst>
                </a:gridCol>
                <a:gridCol w="3626069">
                  <a:extLst>
                    <a:ext uri="{9D8B030D-6E8A-4147-A177-3AD203B41FA5}">
                      <a16:colId xmlns:a16="http://schemas.microsoft.com/office/drawing/2014/main" val="1185760176"/>
                    </a:ext>
                  </a:extLst>
                </a:gridCol>
                <a:gridCol w="725214">
                  <a:extLst>
                    <a:ext uri="{9D8B030D-6E8A-4147-A177-3AD203B41FA5}">
                      <a16:colId xmlns:a16="http://schemas.microsoft.com/office/drawing/2014/main" val="163096299"/>
                    </a:ext>
                  </a:extLst>
                </a:gridCol>
                <a:gridCol w="672662">
                  <a:extLst>
                    <a:ext uri="{9D8B030D-6E8A-4147-A177-3AD203B41FA5}">
                      <a16:colId xmlns:a16="http://schemas.microsoft.com/office/drawing/2014/main" val="1817960274"/>
                    </a:ext>
                  </a:extLst>
                </a:gridCol>
                <a:gridCol w="1734207">
                  <a:extLst>
                    <a:ext uri="{9D8B030D-6E8A-4147-A177-3AD203B41FA5}">
                      <a16:colId xmlns:a16="http://schemas.microsoft.com/office/drawing/2014/main" val="1061188993"/>
                    </a:ext>
                  </a:extLst>
                </a:gridCol>
                <a:gridCol w="2132477">
                  <a:extLst>
                    <a:ext uri="{9D8B030D-6E8A-4147-A177-3AD203B41FA5}">
                      <a16:colId xmlns:a16="http://schemas.microsoft.com/office/drawing/2014/main" val="1640025458"/>
                    </a:ext>
                  </a:extLst>
                </a:gridCol>
                <a:gridCol w="993790">
                  <a:extLst>
                    <a:ext uri="{9D8B030D-6E8A-4147-A177-3AD203B41FA5}">
                      <a16:colId xmlns:a16="http://schemas.microsoft.com/office/drawing/2014/main" val="2744895192"/>
                    </a:ext>
                  </a:extLst>
                </a:gridCol>
                <a:gridCol w="993790">
                  <a:extLst>
                    <a:ext uri="{9D8B030D-6E8A-4147-A177-3AD203B41FA5}">
                      <a16:colId xmlns:a16="http://schemas.microsoft.com/office/drawing/2014/main" val="3366564734"/>
                    </a:ext>
                  </a:extLst>
                </a:gridCol>
              </a:tblGrid>
              <a:tr h="292852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SINAV DEĞERLENDİRİLMESİ (GENEL ORTALAMA)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292660"/>
                  </a:ext>
                </a:extLst>
              </a:tr>
              <a:tr h="54140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SINAVA GİREN ÖĞRENCİ SAYISI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EDİLEN </a:t>
                      </a: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SORU TOPLAMI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789917"/>
                  </a:ext>
                </a:extLst>
              </a:tr>
              <a:tr h="8278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S.</a:t>
                      </a:r>
                      <a:b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SORULARIN</a:t>
                      </a:r>
                      <a:b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DERSLERE</a:t>
                      </a:r>
                      <a:b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DAĞILIMI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BAŞARI</a:t>
                      </a:r>
                      <a:b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DURUMU</a:t>
                      </a:r>
                      <a:b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BAŞARI</a:t>
                      </a:r>
                      <a:b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DURUMU</a:t>
                      </a:r>
                      <a:b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553062"/>
                  </a:ext>
                </a:extLst>
              </a:tr>
              <a:tr h="3588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Fizyoloji (1-30)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29*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23,8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82,2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306977"/>
                  </a:ext>
                </a:extLst>
              </a:tr>
              <a:tr h="3588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Biyofizik (31-36)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67,8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980106"/>
                  </a:ext>
                </a:extLst>
              </a:tr>
              <a:tr h="3588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Anatomi (37-62)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15,8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60,8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98178"/>
                  </a:ext>
                </a:extLst>
              </a:tr>
              <a:tr h="3588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Histoloji-Embriyoloji (63-70)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68,8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205392"/>
                  </a:ext>
                </a:extLst>
              </a:tr>
              <a:tr h="480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Tıbbi Biyokimya +PDÖ  (71-73)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41,3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141966"/>
                  </a:ext>
                </a:extLst>
              </a:tr>
              <a:tr h="369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Anatomi Pratik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9,7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64,7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111830"/>
                  </a:ext>
                </a:extLst>
              </a:tr>
              <a:tr h="369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Histoloji-Embriyoloji Pratik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95,3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251995"/>
                  </a:ext>
                </a:extLst>
              </a:tr>
              <a:tr h="369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PDÖ Pratik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78,7</a:t>
                      </a: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110888"/>
                  </a:ext>
                </a:extLst>
              </a:tr>
              <a:tr h="369689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1" marR="64091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225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568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7388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BARAJA TAKILAN ÖĞRENCİ SAYISI: (DERS GRUPLARINA GÖRE)</a:t>
            </a:r>
            <a:endParaRPr lang="tr-TR" sz="24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460621"/>
              </p:ext>
            </p:extLst>
          </p:nvPr>
        </p:nvGraphicFramePr>
        <p:xfrm>
          <a:off x="336332" y="1019504"/>
          <a:ext cx="11655970" cy="5381576"/>
        </p:xfrm>
        <a:graphic>
          <a:graphicData uri="http://schemas.openxmlformats.org/drawingml/2006/table">
            <a:tbl>
              <a:tblPr firstRow="1" firstCol="1" bandRow="1"/>
              <a:tblGrid>
                <a:gridCol w="2522482">
                  <a:extLst>
                    <a:ext uri="{9D8B030D-6E8A-4147-A177-3AD203B41FA5}">
                      <a16:colId xmlns:a16="http://schemas.microsoft.com/office/drawing/2014/main" val="1377152652"/>
                    </a:ext>
                  </a:extLst>
                </a:gridCol>
                <a:gridCol w="1641896">
                  <a:extLst>
                    <a:ext uri="{9D8B030D-6E8A-4147-A177-3AD203B41FA5}">
                      <a16:colId xmlns:a16="http://schemas.microsoft.com/office/drawing/2014/main" val="1899604249"/>
                    </a:ext>
                  </a:extLst>
                </a:gridCol>
                <a:gridCol w="482982">
                  <a:extLst>
                    <a:ext uri="{9D8B030D-6E8A-4147-A177-3AD203B41FA5}">
                      <a16:colId xmlns:a16="http://schemas.microsoft.com/office/drawing/2014/main" val="1350668805"/>
                    </a:ext>
                  </a:extLst>
                </a:gridCol>
                <a:gridCol w="1416748">
                  <a:extLst>
                    <a:ext uri="{9D8B030D-6E8A-4147-A177-3AD203B41FA5}">
                      <a16:colId xmlns:a16="http://schemas.microsoft.com/office/drawing/2014/main" val="3277311978"/>
                    </a:ext>
                  </a:extLst>
                </a:gridCol>
                <a:gridCol w="1660994">
                  <a:extLst>
                    <a:ext uri="{9D8B030D-6E8A-4147-A177-3AD203B41FA5}">
                      <a16:colId xmlns:a16="http://schemas.microsoft.com/office/drawing/2014/main" val="2775037937"/>
                    </a:ext>
                  </a:extLst>
                </a:gridCol>
                <a:gridCol w="249468">
                  <a:extLst>
                    <a:ext uri="{9D8B030D-6E8A-4147-A177-3AD203B41FA5}">
                      <a16:colId xmlns:a16="http://schemas.microsoft.com/office/drawing/2014/main" val="2144579002"/>
                    </a:ext>
                  </a:extLst>
                </a:gridCol>
                <a:gridCol w="1610864">
                  <a:extLst>
                    <a:ext uri="{9D8B030D-6E8A-4147-A177-3AD203B41FA5}">
                      <a16:colId xmlns:a16="http://schemas.microsoft.com/office/drawing/2014/main" val="2403169014"/>
                    </a:ext>
                  </a:extLst>
                </a:gridCol>
                <a:gridCol w="95673">
                  <a:extLst>
                    <a:ext uri="{9D8B030D-6E8A-4147-A177-3AD203B41FA5}">
                      <a16:colId xmlns:a16="http://schemas.microsoft.com/office/drawing/2014/main" val="215845632"/>
                    </a:ext>
                  </a:extLst>
                </a:gridCol>
                <a:gridCol w="1974863">
                  <a:extLst>
                    <a:ext uri="{9D8B030D-6E8A-4147-A177-3AD203B41FA5}">
                      <a16:colId xmlns:a16="http://schemas.microsoft.com/office/drawing/2014/main" val="1813401157"/>
                    </a:ext>
                  </a:extLst>
                </a:gridCol>
              </a:tblGrid>
              <a:tr h="767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Sınav-Ders adı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ANATOMİ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ANATOMİ (PRATİK)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TIBBİ BİYOKİMYA *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PDÖ*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PDÖ (PRATİK)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8417190"/>
                  </a:ext>
                </a:extLst>
              </a:tr>
              <a:tr h="270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Uygulama türü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049542"/>
                  </a:ext>
                </a:extLst>
              </a:tr>
              <a:tr h="164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değeri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269957"/>
                  </a:ext>
                </a:extLst>
              </a:tr>
              <a:tr h="202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Değerlendirme türü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915314"/>
                  </a:ext>
                </a:extLst>
              </a:tr>
              <a:tr h="360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 sayısı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15,1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16,4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23,8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59,4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2,3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015788"/>
                  </a:ext>
                </a:extLst>
              </a:tr>
              <a:tr h="98188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835508"/>
                  </a:ext>
                </a:extLst>
              </a:tr>
              <a:tr h="7586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Sınav-Ders adı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HİSTOLOJİ-EMBRİYOLOJİ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HİSTOLOJİ-EMBRİYOLOJİ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(PRATİK)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FİZYOLOJİ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BİYOFİZİK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577507"/>
                  </a:ext>
                </a:extLst>
              </a:tr>
              <a:tr h="270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Uygulama türü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763017"/>
                  </a:ext>
                </a:extLst>
              </a:tr>
              <a:tr h="164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değeri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195815"/>
                  </a:ext>
                </a:extLst>
              </a:tr>
              <a:tr h="202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Değerlendirme türü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23108"/>
                  </a:ext>
                </a:extLst>
              </a:tr>
              <a:tr h="360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 sayısı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12,1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2,7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2,3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12,1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1" marR="28641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634088"/>
                  </a:ext>
                </a:extLst>
              </a:tr>
            </a:tbl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-146980" y="6201055"/>
            <a:ext cx="12139281" cy="1176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tr-TR" b="1" dirty="0"/>
              <a:t>*PDÖ ve Tıbbi Biyokimya birlikte değerlendirilmiş olup bu derslerden baraja takılan öğrenci sayısı 106 (%35,6) kişidir. Bütün dersler dikkate alındığında toplam 177 (%59,4) öğrenci baraja takılmıştır.</a:t>
            </a:r>
            <a:endParaRPr lang="tr-TR" dirty="0"/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endParaRPr lang="tr-TR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218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39697381"/>
                  </p:ext>
                </p:extLst>
              </p:nvPr>
            </p:nvGraphicFramePr>
            <p:xfrm>
              <a:off x="1159098" y="2063137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43. 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293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98,3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30. 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210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70,5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39697381"/>
                  </p:ext>
                </p:extLst>
              </p:nvPr>
            </p:nvGraphicFramePr>
            <p:xfrm>
              <a:off x="1159098" y="2063137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43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 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75" t="-93252" r="-137221" b="-1073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293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98,3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. 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432" t="-199367" r="-53551" b="-107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210</a:t>
                          </a:r>
                          <a:endParaRPr lang="tr-TR" sz="24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70,5</a:t>
                          </a:r>
                          <a:endParaRPr lang="tr-TR" sz="24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2248" y="1108841"/>
            <a:ext cx="11687503" cy="5749159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43"/>
            </a:pPr>
            <a:r>
              <a:rPr lang="tr-TR" sz="3800" dirty="0"/>
              <a:t>I- </a:t>
            </a:r>
            <a:r>
              <a:rPr lang="tr-TR" sz="3800" dirty="0" err="1"/>
              <a:t>canalis</a:t>
            </a:r>
            <a:r>
              <a:rPr lang="tr-TR" sz="3800" dirty="0"/>
              <a:t> </a:t>
            </a:r>
            <a:r>
              <a:rPr lang="tr-TR" sz="3800" dirty="0" err="1"/>
              <a:t>centralis</a:t>
            </a:r>
            <a:r>
              <a:rPr lang="tr-TR" sz="3800" dirty="0"/>
              <a:t/>
            </a:r>
            <a:br>
              <a:rPr lang="tr-TR" sz="3800" dirty="0"/>
            </a:br>
            <a:r>
              <a:rPr lang="tr-TR" sz="3800" dirty="0"/>
              <a:t>II- </a:t>
            </a:r>
            <a:r>
              <a:rPr lang="tr-TR" sz="3800" dirty="0" err="1"/>
              <a:t>spatium</a:t>
            </a:r>
            <a:r>
              <a:rPr lang="tr-TR" sz="3800" dirty="0"/>
              <a:t> </a:t>
            </a:r>
            <a:r>
              <a:rPr lang="tr-TR" sz="3800" dirty="0" err="1"/>
              <a:t>epidurale</a:t>
            </a:r>
            <a:r>
              <a:rPr lang="tr-TR" sz="3800" dirty="0"/>
              <a:t/>
            </a:r>
            <a:br>
              <a:rPr lang="tr-TR" sz="3800" dirty="0"/>
            </a:br>
            <a:r>
              <a:rPr lang="tr-TR" sz="3800" dirty="0"/>
              <a:t>III- </a:t>
            </a:r>
            <a:r>
              <a:rPr lang="tr-TR" sz="3800" dirty="0" err="1"/>
              <a:t>spatium</a:t>
            </a:r>
            <a:r>
              <a:rPr lang="tr-TR" sz="3800" dirty="0"/>
              <a:t> </a:t>
            </a:r>
            <a:r>
              <a:rPr lang="tr-TR" sz="3800" dirty="0" err="1"/>
              <a:t>subdurale</a:t>
            </a:r>
            <a:r>
              <a:rPr lang="tr-TR" sz="3800" dirty="0"/>
              <a:t/>
            </a:r>
            <a:br>
              <a:rPr lang="tr-TR" sz="3800" dirty="0"/>
            </a:br>
            <a:r>
              <a:rPr lang="tr-TR" sz="3800" dirty="0"/>
              <a:t>IV- </a:t>
            </a:r>
            <a:r>
              <a:rPr lang="tr-TR" sz="3800" dirty="0" err="1"/>
              <a:t>spatium</a:t>
            </a:r>
            <a:r>
              <a:rPr lang="tr-TR" sz="3800" dirty="0"/>
              <a:t> </a:t>
            </a:r>
            <a:r>
              <a:rPr lang="tr-TR" sz="3800" dirty="0" err="1"/>
              <a:t>subarachnoideum</a:t>
            </a:r>
            <a:endParaRPr lang="tr-TR" sz="3800" dirty="0"/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3800" dirty="0"/>
              <a:t/>
            </a:r>
            <a:br>
              <a:rPr lang="tr-TR" sz="3800" dirty="0"/>
            </a:br>
            <a:r>
              <a:rPr lang="tr-TR" sz="3800" dirty="0" err="1"/>
              <a:t>Medulla</a:t>
            </a:r>
            <a:r>
              <a:rPr lang="tr-TR" sz="3800" dirty="0"/>
              <a:t> </a:t>
            </a:r>
            <a:r>
              <a:rPr lang="tr-TR" sz="3800" dirty="0" err="1"/>
              <a:t>spinalis'te</a:t>
            </a:r>
            <a:r>
              <a:rPr lang="tr-TR" sz="3800" dirty="0"/>
              <a:t> yukarıda verilenlerden hangilerinde </a:t>
            </a:r>
            <a:r>
              <a:rPr lang="tr-TR" sz="3800" dirty="0" err="1"/>
              <a:t>liquor</a:t>
            </a:r>
            <a:r>
              <a:rPr lang="tr-TR" sz="3800" dirty="0"/>
              <a:t> </a:t>
            </a:r>
            <a:r>
              <a:rPr lang="tr-TR" sz="3800" dirty="0" err="1"/>
              <a:t>cerebrospinalis</a:t>
            </a:r>
            <a:r>
              <a:rPr lang="tr-TR" sz="3800" dirty="0"/>
              <a:t> (Beyin Omurilik Sıvısı=BOS) bulunur?</a:t>
            </a:r>
          </a:p>
          <a:p>
            <a:pPr marL="40005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3800" dirty="0"/>
              <a:t/>
            </a:r>
            <a:br>
              <a:rPr lang="tr-TR" sz="3800" dirty="0"/>
            </a:br>
            <a:r>
              <a:rPr lang="tr-TR" sz="3800" dirty="0"/>
              <a:t>a)    I ve II </a:t>
            </a:r>
            <a:r>
              <a:rPr lang="tr-TR" sz="3800" b="1" dirty="0"/>
              <a:t>(1)</a:t>
            </a:r>
            <a:r>
              <a:rPr lang="tr-TR" sz="3800" dirty="0"/>
              <a:t/>
            </a:r>
            <a:br>
              <a:rPr lang="tr-TR" sz="3800" dirty="0"/>
            </a:br>
            <a:r>
              <a:rPr lang="tr-TR" sz="3800" b="1" dirty="0"/>
              <a:t>b)    I ve IV (293)</a:t>
            </a:r>
            <a:r>
              <a:rPr lang="tr-TR" sz="3800" dirty="0"/>
              <a:t/>
            </a:r>
            <a:br>
              <a:rPr lang="tr-TR" sz="3800" dirty="0"/>
            </a:br>
            <a:r>
              <a:rPr lang="tr-TR" sz="3800" dirty="0"/>
              <a:t>c)    II ve III </a:t>
            </a:r>
            <a:r>
              <a:rPr lang="tr-TR" sz="3800" b="1" dirty="0"/>
              <a:t>(1)</a:t>
            </a:r>
            <a:r>
              <a:rPr lang="tr-TR" sz="3800" dirty="0"/>
              <a:t/>
            </a:r>
            <a:br>
              <a:rPr lang="tr-TR" sz="3800" dirty="0"/>
            </a:br>
            <a:r>
              <a:rPr lang="tr-TR" sz="3800" dirty="0"/>
              <a:t>d)    II ve IV </a:t>
            </a:r>
            <a:r>
              <a:rPr lang="tr-TR" sz="3800" b="1" dirty="0"/>
              <a:t>(2)</a:t>
            </a:r>
            <a:r>
              <a:rPr lang="tr-TR" sz="3800" dirty="0"/>
              <a:t/>
            </a:r>
            <a:br>
              <a:rPr lang="tr-TR" sz="3800" dirty="0"/>
            </a:br>
            <a:r>
              <a:rPr lang="tr-TR" sz="3800" dirty="0"/>
              <a:t>e)    III ve IV </a:t>
            </a:r>
            <a:r>
              <a:rPr lang="tr-TR" sz="3800" b="1" dirty="0"/>
              <a:t>(0)</a:t>
            </a:r>
          </a:p>
          <a:p>
            <a:pPr marL="0" lvl="0" indent="0">
              <a:buNone/>
            </a:pPr>
            <a:r>
              <a:rPr lang="tr-TR" sz="3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Boş bırakan: 1 kişi</a:t>
            </a:r>
            <a:endParaRPr lang="tr-TR" sz="3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0065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5687355"/>
          </a:xfrm>
        </p:spPr>
        <p:txBody>
          <a:bodyPr>
            <a:normAutofit/>
          </a:bodyPr>
          <a:lstStyle/>
          <a:p>
            <a:pPr marL="514350" lvl="0" indent="-514350">
              <a:lnSpc>
                <a:spcPts val="2100"/>
              </a:lnSpc>
              <a:buFont typeface="+mj-lt"/>
              <a:buAutoNum type="arabicPeriod" startAt="30"/>
            </a:pPr>
            <a:r>
              <a:rPr lang="tr-TR" sz="2400" dirty="0"/>
              <a:t>Aşağıdakilerden hangisi veya hangileri </a:t>
            </a:r>
            <a:r>
              <a:rPr lang="tr-TR" sz="2400" dirty="0" err="1"/>
              <a:t>presinaptik</a:t>
            </a:r>
            <a:r>
              <a:rPr lang="tr-TR" sz="2400" dirty="0"/>
              <a:t> </a:t>
            </a:r>
            <a:r>
              <a:rPr lang="tr-TR" sz="2400" dirty="0" err="1"/>
              <a:t>membranda</a:t>
            </a:r>
            <a:r>
              <a:rPr lang="tr-TR" sz="2400" dirty="0"/>
              <a:t> meydana gelen olaylardandır?</a:t>
            </a:r>
            <a:br>
              <a:rPr lang="tr-TR" sz="2400" dirty="0"/>
            </a:br>
            <a:endParaRPr lang="tr-TR" sz="2400" dirty="0"/>
          </a:p>
          <a:p>
            <a:pPr marL="400050" lvl="1" indent="0">
              <a:lnSpc>
                <a:spcPts val="2100"/>
              </a:lnSpc>
              <a:buNone/>
            </a:pPr>
            <a:r>
              <a:rPr lang="tr-TR" sz="2400" dirty="0"/>
              <a:t>I- İyon bağımlı </a:t>
            </a:r>
            <a:r>
              <a:rPr lang="tr-TR" sz="2400" dirty="0" err="1"/>
              <a:t>Ca</a:t>
            </a:r>
            <a:r>
              <a:rPr lang="tr-TR" sz="2400" dirty="0"/>
              <a:t> kanallarının açılması ile </a:t>
            </a:r>
            <a:r>
              <a:rPr lang="tr-TR" sz="2400" dirty="0" err="1"/>
              <a:t>presinaptik</a:t>
            </a:r>
            <a:r>
              <a:rPr lang="tr-TR" sz="2400" dirty="0"/>
              <a:t> uca </a:t>
            </a:r>
            <a:r>
              <a:rPr lang="tr-TR" sz="2400" dirty="0" err="1"/>
              <a:t>Ca</a:t>
            </a:r>
            <a:r>
              <a:rPr lang="tr-TR" sz="2400" dirty="0"/>
              <a:t> girmesi.</a:t>
            </a:r>
            <a:br>
              <a:rPr lang="tr-TR" sz="2400" dirty="0"/>
            </a:br>
            <a:r>
              <a:rPr lang="tr-TR" sz="2400" dirty="0"/>
              <a:t>II- </a:t>
            </a:r>
            <a:r>
              <a:rPr lang="tr-TR" sz="2400" dirty="0" err="1"/>
              <a:t>Ca-kalmodulinle</a:t>
            </a:r>
            <a:r>
              <a:rPr lang="tr-TR" sz="2400" dirty="0"/>
              <a:t> birleşir. </a:t>
            </a:r>
            <a:r>
              <a:rPr lang="tr-TR" sz="2400" dirty="0" err="1"/>
              <a:t>Ca-CaM</a:t>
            </a:r>
            <a:r>
              <a:rPr lang="tr-TR" sz="2400" dirty="0"/>
              <a:t> kompleksi </a:t>
            </a:r>
            <a:r>
              <a:rPr lang="tr-TR" sz="2400" dirty="0" err="1"/>
              <a:t>Ca-CaM</a:t>
            </a:r>
            <a:r>
              <a:rPr lang="tr-TR" sz="2400" dirty="0"/>
              <a:t> </a:t>
            </a:r>
            <a:r>
              <a:rPr lang="tr-TR" sz="2400" dirty="0" err="1"/>
              <a:t>kinaz</a:t>
            </a:r>
            <a:r>
              <a:rPr lang="tr-TR" sz="2400" dirty="0"/>
              <a:t> II </a:t>
            </a:r>
            <a:r>
              <a:rPr lang="tr-TR" sz="2400" dirty="0" err="1"/>
              <a:t>yi</a:t>
            </a:r>
            <a:r>
              <a:rPr lang="tr-TR" sz="2400" dirty="0"/>
              <a:t> aktive eder.</a:t>
            </a:r>
            <a:br>
              <a:rPr lang="tr-TR" sz="2400" dirty="0"/>
            </a:br>
            <a:r>
              <a:rPr lang="tr-TR" sz="2400" dirty="0"/>
              <a:t>III- </a:t>
            </a:r>
            <a:r>
              <a:rPr lang="tr-TR" sz="2400" dirty="0" err="1"/>
              <a:t>Ca-CaM</a:t>
            </a:r>
            <a:r>
              <a:rPr lang="tr-TR" sz="2400" dirty="0"/>
              <a:t> </a:t>
            </a:r>
            <a:r>
              <a:rPr lang="tr-TR" sz="2400" dirty="0" err="1"/>
              <a:t>kinaz</a:t>
            </a:r>
            <a:r>
              <a:rPr lang="tr-TR" sz="2400" dirty="0"/>
              <a:t> II </a:t>
            </a:r>
            <a:r>
              <a:rPr lang="tr-TR" sz="2400" dirty="0" err="1"/>
              <a:t>sinapsin</a:t>
            </a:r>
            <a:r>
              <a:rPr lang="tr-TR" sz="2400" dirty="0"/>
              <a:t> ve </a:t>
            </a:r>
            <a:r>
              <a:rPr lang="tr-TR" sz="2400" dirty="0" err="1"/>
              <a:t>sintaksin</a:t>
            </a:r>
            <a:r>
              <a:rPr lang="tr-TR" sz="2400" dirty="0"/>
              <a:t> proteinini </a:t>
            </a:r>
            <a:r>
              <a:rPr lang="tr-TR" sz="2400" dirty="0" err="1"/>
              <a:t>defosforile</a:t>
            </a:r>
            <a:r>
              <a:rPr lang="tr-TR" sz="2400" dirty="0"/>
              <a:t> eder.</a:t>
            </a:r>
            <a:br>
              <a:rPr lang="tr-TR" sz="2400" dirty="0"/>
            </a:br>
            <a:r>
              <a:rPr lang="tr-TR" sz="2400" dirty="0"/>
              <a:t>IV- Mitokondriler, </a:t>
            </a:r>
            <a:r>
              <a:rPr lang="tr-TR" sz="2400" dirty="0" err="1"/>
              <a:t>nörotransmitter</a:t>
            </a:r>
            <a:r>
              <a:rPr lang="tr-TR" sz="2400" dirty="0"/>
              <a:t> sentezi için gerekli </a:t>
            </a:r>
            <a:r>
              <a:rPr lang="tr-TR" sz="2400" dirty="0" err="1"/>
              <a:t>ATP’yi</a:t>
            </a:r>
            <a:r>
              <a:rPr lang="tr-TR" sz="2400" dirty="0"/>
              <a:t> üretirler.</a:t>
            </a:r>
            <a:br>
              <a:rPr lang="tr-TR" sz="2400" dirty="0"/>
            </a:br>
            <a:endParaRPr lang="tr-TR" sz="2400" dirty="0"/>
          </a:p>
          <a:p>
            <a:pPr marL="400050" lvl="1" indent="0">
              <a:lnSpc>
                <a:spcPts val="2700"/>
              </a:lnSpc>
              <a:spcBef>
                <a:spcPts val="0"/>
              </a:spcBef>
              <a:buNone/>
            </a:pPr>
            <a:r>
              <a:rPr lang="tr-TR" sz="2400" dirty="0"/>
              <a:t>a)    I-II </a:t>
            </a:r>
            <a:r>
              <a:rPr lang="tr-TR" sz="2400" b="1" dirty="0"/>
              <a:t>(16)</a:t>
            </a:r>
            <a:r>
              <a:rPr lang="tr-TR" sz="2400" dirty="0"/>
              <a:t/>
            </a:r>
            <a:br>
              <a:rPr lang="tr-TR" sz="2400" dirty="0"/>
            </a:br>
            <a:r>
              <a:rPr lang="tr-TR" sz="2400" b="1" dirty="0"/>
              <a:t>b)    II-IV</a:t>
            </a:r>
            <a:r>
              <a:rPr lang="tr-TR" sz="2400" dirty="0"/>
              <a:t> </a:t>
            </a:r>
            <a:r>
              <a:rPr lang="tr-TR" sz="2400" b="1" dirty="0"/>
              <a:t>(88)</a:t>
            </a: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c)    III- IV </a:t>
            </a:r>
            <a:r>
              <a:rPr lang="tr-TR" sz="2400" b="1" dirty="0"/>
              <a:t>(3)</a:t>
            </a: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d)    I-II-IV </a:t>
            </a:r>
            <a:r>
              <a:rPr lang="tr-TR" sz="2400" b="1" dirty="0"/>
              <a:t>(141)</a:t>
            </a: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e)    II-III-IV </a:t>
            </a:r>
            <a:r>
              <a:rPr lang="tr-TR" sz="2400" b="1" dirty="0"/>
              <a:t>(50)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34758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656823"/>
            <a:ext cx="10612272" cy="429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 BAZINDA EN FAZLA DOĞRU VE YANLIŞ CEVAPLANAN SORULAR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5263362"/>
              </p:ext>
            </p:extLst>
          </p:nvPr>
        </p:nvGraphicFramePr>
        <p:xfrm>
          <a:off x="672661" y="1240218"/>
          <a:ext cx="10941269" cy="4928368"/>
        </p:xfrm>
        <a:graphic>
          <a:graphicData uri="http://schemas.openxmlformats.org/drawingml/2006/table">
            <a:tbl>
              <a:tblPr bandRow="1"/>
              <a:tblGrid>
                <a:gridCol w="4351284">
                  <a:extLst>
                    <a:ext uri="{9D8B030D-6E8A-4147-A177-3AD203B41FA5}">
                      <a16:colId xmlns:a16="http://schemas.microsoft.com/office/drawing/2014/main" val="3678128902"/>
                    </a:ext>
                  </a:extLst>
                </a:gridCol>
                <a:gridCol w="1240221">
                  <a:extLst>
                    <a:ext uri="{9D8B030D-6E8A-4147-A177-3AD203B41FA5}">
                      <a16:colId xmlns:a16="http://schemas.microsoft.com/office/drawing/2014/main" val="2364224386"/>
                    </a:ext>
                  </a:extLst>
                </a:gridCol>
                <a:gridCol w="2102068">
                  <a:extLst>
                    <a:ext uri="{9D8B030D-6E8A-4147-A177-3AD203B41FA5}">
                      <a16:colId xmlns:a16="http://schemas.microsoft.com/office/drawing/2014/main" val="4057795798"/>
                    </a:ext>
                  </a:extLst>
                </a:gridCol>
                <a:gridCol w="1298220">
                  <a:extLst>
                    <a:ext uri="{9D8B030D-6E8A-4147-A177-3AD203B41FA5}">
                      <a16:colId xmlns:a16="http://schemas.microsoft.com/office/drawing/2014/main" val="3717463367"/>
                    </a:ext>
                  </a:extLst>
                </a:gridCol>
                <a:gridCol w="1949476">
                  <a:extLst>
                    <a:ext uri="{9D8B030D-6E8A-4147-A177-3AD203B41FA5}">
                      <a16:colId xmlns:a16="http://schemas.microsoft.com/office/drawing/2014/main" val="3735745541"/>
                    </a:ext>
                  </a:extLst>
                </a:gridCol>
              </a:tblGrid>
              <a:tr h="51089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DOĞRU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YANLIŞ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38065"/>
                  </a:ext>
                </a:extLst>
              </a:tr>
              <a:tr h="66355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SORU NO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KİŞİ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SAYI / %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SORU NO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KİŞİ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SAYI / %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2555553"/>
                  </a:ext>
                </a:extLst>
              </a:tr>
              <a:tr h="510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Fizyoloji (1-30)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292 (% 98,0)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 (% 70,5)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241134"/>
                  </a:ext>
                </a:extLst>
              </a:tr>
              <a:tr h="510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Biyofizik (31-36)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276 (% 92,6)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133 (% 44,6)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5995578"/>
                  </a:ext>
                </a:extLst>
              </a:tr>
              <a:tr h="510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Anatomi (37-62)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293 (% 98,3)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 (% 67,4)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947115"/>
                  </a:ext>
                </a:extLst>
              </a:tr>
              <a:tr h="510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Histoloji-Embriyoloji (63-70)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270 (% 90,6)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180 (% 60,4)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716041"/>
                  </a:ext>
                </a:extLst>
              </a:tr>
              <a:tr h="510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Tıbbi Biyokimya (71-72)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169 (% 56,7)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145 (% 48,7)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924853"/>
                  </a:ext>
                </a:extLst>
              </a:tr>
              <a:tr h="5108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PDÖ (73)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177 (% 59,4)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9760167"/>
                  </a:ext>
                </a:extLst>
              </a:tr>
              <a:tr h="510890">
                <a:tc gridSpan="5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*Kişi sayısı ve yüzdesi teorik sınava katılan 298 kişi üzerinden verilmiştir.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231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168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GÜVENİRLİK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933443"/>
              </p:ext>
            </p:extLst>
          </p:nvPr>
        </p:nvGraphicFramePr>
        <p:xfrm>
          <a:off x="360947" y="2033338"/>
          <a:ext cx="6340642" cy="3380045"/>
        </p:xfrm>
        <a:graphic>
          <a:graphicData uri="http://schemas.openxmlformats.org/drawingml/2006/table">
            <a:tbl>
              <a:tblPr firstRow="1" firstCol="1" bandRow="1"/>
              <a:tblGrid>
                <a:gridCol w="4871309">
                  <a:extLst>
                    <a:ext uri="{9D8B030D-6E8A-4147-A177-3AD203B41FA5}">
                      <a16:colId xmlns:a16="http://schemas.microsoft.com/office/drawing/2014/main" val="746078651"/>
                    </a:ext>
                  </a:extLst>
                </a:gridCol>
                <a:gridCol w="1469333">
                  <a:extLst>
                    <a:ext uri="{9D8B030D-6E8A-4147-A177-3AD203B41FA5}">
                      <a16:colId xmlns:a16="http://schemas.microsoft.com/office/drawing/2014/main" val="2946518516"/>
                    </a:ext>
                  </a:extLst>
                </a:gridCol>
              </a:tblGrid>
              <a:tr h="565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Cronbach's</a:t>
                      </a: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Alpha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0,91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90056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Split-Half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odd-even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Correlation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0,83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88143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Spearman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-Brown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Prophecy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0,91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2835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51,40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06577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Deviation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10,68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460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KR21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0,88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104286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KR20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0,91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3693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450977"/>
              </p:ext>
            </p:extLst>
          </p:nvPr>
        </p:nvGraphicFramePr>
        <p:xfrm>
          <a:off x="6918158" y="1909896"/>
          <a:ext cx="4824663" cy="3490762"/>
        </p:xfrm>
        <a:graphic>
          <a:graphicData uri="http://schemas.openxmlformats.org/drawingml/2006/table">
            <a:tbl>
              <a:tblPr firstRow="1" firstCol="1" bandRow="1"/>
              <a:tblGrid>
                <a:gridCol w="2401058">
                  <a:extLst>
                    <a:ext uri="{9D8B030D-6E8A-4147-A177-3AD203B41FA5}">
                      <a16:colId xmlns:a16="http://schemas.microsoft.com/office/drawing/2014/main" val="937265012"/>
                    </a:ext>
                  </a:extLst>
                </a:gridCol>
                <a:gridCol w="1039973">
                  <a:extLst>
                    <a:ext uri="{9D8B030D-6E8A-4147-A177-3AD203B41FA5}">
                      <a16:colId xmlns:a16="http://schemas.microsoft.com/office/drawing/2014/main" val="3217680511"/>
                    </a:ext>
                  </a:extLst>
                </a:gridCol>
                <a:gridCol w="1118937">
                  <a:extLst>
                    <a:ext uri="{9D8B030D-6E8A-4147-A177-3AD203B41FA5}">
                      <a16:colId xmlns:a16="http://schemas.microsoft.com/office/drawing/2014/main" val="2233608297"/>
                    </a:ext>
                  </a:extLst>
                </a:gridCol>
                <a:gridCol w="264695">
                  <a:extLst>
                    <a:ext uri="{9D8B030D-6E8A-4147-A177-3AD203B41FA5}">
                      <a16:colId xmlns:a16="http://schemas.microsoft.com/office/drawing/2014/main" val="1857057277"/>
                    </a:ext>
                  </a:extLst>
                </a:gridCol>
              </a:tblGrid>
              <a:tr h="49422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Reliability</a:t>
                      </a:r>
                      <a:r>
                        <a:rPr lang="tr-TR" sz="1600" dirty="0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Calculator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16468"/>
                  </a:ext>
                </a:extLst>
              </a:tr>
              <a:tr h="74133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created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Siegle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(del.siegle@uconn.edu)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EPSY 5601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638360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607909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223022"/>
                  </a:ext>
                </a:extLst>
              </a:tr>
              <a:tr h="614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66098"/>
                  </a:ext>
                </a:extLst>
              </a:tr>
              <a:tr h="741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Questions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Subjects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765699"/>
                  </a:ext>
                </a:extLst>
              </a:tr>
              <a:tr h="204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  <a:endParaRPr lang="tr-T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298</a:t>
                      </a:r>
                      <a:endParaRPr lang="tr-T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08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556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2372791"/>
              </p:ext>
            </p:extLst>
          </p:nvPr>
        </p:nvGraphicFramePr>
        <p:xfrm>
          <a:off x="1177157" y="1713183"/>
          <a:ext cx="9572110" cy="4106280"/>
        </p:xfrm>
        <a:graphic>
          <a:graphicData uri="http://schemas.openxmlformats.org/drawingml/2006/table">
            <a:tbl>
              <a:tblPr firstRow="1" firstCol="1" bandRow="1"/>
              <a:tblGrid>
                <a:gridCol w="2963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5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2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847">
                <a:tc>
                  <a:txBody>
                    <a:bodyPr/>
                    <a:lstStyle/>
                    <a:p>
                      <a:pPr algn="l"/>
                      <a:endParaRPr lang="tr-T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/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2023-2024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70,39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940075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u="sng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85,87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u="sng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 KOLAY</a:t>
                      </a:r>
                      <a:endParaRPr lang="tr-TR" sz="24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73,80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69,40</a:t>
                      </a:r>
                      <a:endParaRPr lang="tr-TR" sz="24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462456"/>
            <a:ext cx="10515600" cy="61275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/>
              <a:t>IV. DERS KURULU: SİNİR VE BEŞ DUYU</a:t>
            </a:r>
            <a:endParaRPr lang="tr-TR" dirty="0"/>
          </a:p>
          <a:p>
            <a:pPr marL="0" indent="0">
              <a:buNone/>
            </a:pPr>
            <a:endParaRPr lang="tr-TR" b="1" dirty="0"/>
          </a:p>
          <a:p>
            <a:r>
              <a:rPr lang="tr-TR" b="1" dirty="0"/>
              <a:t>29 Ocak 2024 - 29 Mart 2024 		: </a:t>
            </a:r>
            <a:r>
              <a:rPr lang="tr-TR" dirty="0"/>
              <a:t>9 Hafta</a:t>
            </a:r>
          </a:p>
          <a:p>
            <a:r>
              <a:rPr lang="tr-TR" b="1" dirty="0"/>
              <a:t>Kurul Toplam Ders Saati		:</a:t>
            </a:r>
            <a:r>
              <a:rPr lang="tr-TR" dirty="0"/>
              <a:t> 194 Saat *</a:t>
            </a:r>
          </a:p>
          <a:p>
            <a:r>
              <a:rPr lang="tr-TR" b="1" dirty="0"/>
              <a:t>Pratik Sınav				:</a:t>
            </a:r>
            <a:r>
              <a:rPr lang="tr-TR" dirty="0"/>
              <a:t> 25-26-27 Mart 2024 (PDÖ, 							Anatomi, Histoloji-Embriyoloji)</a:t>
            </a:r>
          </a:p>
          <a:p>
            <a:r>
              <a:rPr lang="tr-TR" b="1" dirty="0"/>
              <a:t>Teorik Sınav 				: </a:t>
            </a:r>
            <a:r>
              <a:rPr lang="tr-TR" dirty="0"/>
              <a:t>29 Mart 2024</a:t>
            </a:r>
          </a:p>
          <a:p>
            <a:r>
              <a:rPr lang="tr-TR" b="1" dirty="0"/>
              <a:t>Ders Kurulu Başkanı 			: </a:t>
            </a:r>
            <a:r>
              <a:rPr lang="tr-TR" dirty="0"/>
              <a:t>Prof. Dr. Sinan CANPOLAT</a:t>
            </a:r>
          </a:p>
          <a:p>
            <a:r>
              <a:rPr lang="tr-TR" b="1" dirty="0"/>
              <a:t>Başkan Yardımcısı 			: </a:t>
            </a:r>
            <a:r>
              <a:rPr lang="tr-TR" dirty="0"/>
              <a:t>Prof. Dr. Mustafa KAPLAN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*</a:t>
            </a:r>
            <a:r>
              <a:rPr lang="tr-TR" dirty="0"/>
              <a:t>Zorunlu dersler 28 (%14) saatti. Kurul derslerinin 54 (%28) saati pratik (PDÖ dahil) 112 (%58) saati teorik olmak üzere 166 saatti.</a:t>
            </a:r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69700" y="220717"/>
            <a:ext cx="10972800" cy="736979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SORULARIN NİTELİĞİ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9299607"/>
              </p:ext>
            </p:extLst>
          </p:nvPr>
        </p:nvGraphicFramePr>
        <p:xfrm>
          <a:off x="609601" y="1303285"/>
          <a:ext cx="10972798" cy="5402093"/>
        </p:xfrm>
        <a:graphic>
          <a:graphicData uri="http://schemas.openxmlformats.org/drawingml/2006/table">
            <a:tbl>
              <a:tblPr firstRow="1" firstCol="1" bandRow="1"/>
              <a:tblGrid>
                <a:gridCol w="4077492">
                  <a:extLst>
                    <a:ext uri="{9D8B030D-6E8A-4147-A177-3AD203B41FA5}">
                      <a16:colId xmlns:a16="http://schemas.microsoft.com/office/drawing/2014/main" val="3774543051"/>
                    </a:ext>
                  </a:extLst>
                </a:gridCol>
                <a:gridCol w="1149949">
                  <a:extLst>
                    <a:ext uri="{9D8B030D-6E8A-4147-A177-3AD203B41FA5}">
                      <a16:colId xmlns:a16="http://schemas.microsoft.com/office/drawing/2014/main" val="3170066680"/>
                    </a:ext>
                  </a:extLst>
                </a:gridCol>
                <a:gridCol w="1149949">
                  <a:extLst>
                    <a:ext uri="{9D8B030D-6E8A-4147-A177-3AD203B41FA5}">
                      <a16:colId xmlns:a16="http://schemas.microsoft.com/office/drawing/2014/main" val="3578178326"/>
                    </a:ext>
                  </a:extLst>
                </a:gridCol>
                <a:gridCol w="1149949">
                  <a:extLst>
                    <a:ext uri="{9D8B030D-6E8A-4147-A177-3AD203B41FA5}">
                      <a16:colId xmlns:a16="http://schemas.microsoft.com/office/drawing/2014/main" val="1429876325"/>
                    </a:ext>
                  </a:extLst>
                </a:gridCol>
                <a:gridCol w="1378184">
                  <a:extLst>
                    <a:ext uri="{9D8B030D-6E8A-4147-A177-3AD203B41FA5}">
                      <a16:colId xmlns:a16="http://schemas.microsoft.com/office/drawing/2014/main" val="3941433447"/>
                    </a:ext>
                  </a:extLst>
                </a:gridCol>
                <a:gridCol w="1114836">
                  <a:extLst>
                    <a:ext uri="{9D8B030D-6E8A-4147-A177-3AD203B41FA5}">
                      <a16:colId xmlns:a16="http://schemas.microsoft.com/office/drawing/2014/main" val="3282071997"/>
                    </a:ext>
                  </a:extLst>
                </a:gridCol>
                <a:gridCol w="952439">
                  <a:extLst>
                    <a:ext uri="{9D8B030D-6E8A-4147-A177-3AD203B41FA5}">
                      <a16:colId xmlns:a16="http://schemas.microsoft.com/office/drawing/2014/main" val="501819895"/>
                    </a:ext>
                  </a:extLst>
                </a:gridCol>
              </a:tblGrid>
              <a:tr h="851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Sorunun Niteliği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(Ayırt edicilik)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 Kolay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Güçlükte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0884538"/>
                  </a:ext>
                </a:extLst>
              </a:tr>
              <a:tr h="815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ayırt edebilen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33,3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987957"/>
                  </a:ext>
                </a:extLst>
              </a:tr>
              <a:tr h="815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tam ayırt edemeyen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Gözden geçirilmeli)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23,6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2921"/>
                  </a:ext>
                </a:extLst>
              </a:tr>
              <a:tr h="815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ayırt edemeyen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(Düzeltilmeli, geliştirilmeli)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27,8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10237"/>
                  </a:ext>
                </a:extLst>
              </a:tr>
              <a:tr h="815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ayırt edemeyen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Mutlaka testten çıkarılması gereken 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600548"/>
                  </a:ext>
                </a:extLst>
              </a:tr>
              <a:tr h="815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40,3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5,5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003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442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750288"/>
              </p:ext>
            </p:extLst>
          </p:nvPr>
        </p:nvGraphicFramePr>
        <p:xfrm>
          <a:off x="212738" y="861433"/>
          <a:ext cx="11731573" cy="5519454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589364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14703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98786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557048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04194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809296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  <a:gridCol w="876918">
                  <a:extLst>
                    <a:ext uri="{9D8B030D-6E8A-4147-A177-3AD203B41FA5}">
                      <a16:colId xmlns:a16="http://schemas.microsoft.com/office/drawing/2014/main" val="931955829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</a:t>
                      </a:r>
                      <a:r>
                        <a:rPr lang="tr-TR" sz="20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91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(%)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(n=91)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(n=133)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36,3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51,6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87,9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8,8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49,5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29,7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61,5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853943"/>
              </p:ext>
            </p:extLst>
          </p:nvPr>
        </p:nvGraphicFramePr>
        <p:xfrm>
          <a:off x="223248" y="977046"/>
          <a:ext cx="11731573" cy="4567624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676280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1798288488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91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(20222023)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(%)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(n=91)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(n=133)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958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63,7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893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2,2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60,4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34,1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52,7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329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442459"/>
              </p:ext>
            </p:extLst>
          </p:nvPr>
        </p:nvGraphicFramePr>
        <p:xfrm>
          <a:off x="140717" y="1030014"/>
          <a:ext cx="11725461" cy="5090160"/>
        </p:xfrm>
        <a:graphic>
          <a:graphicData uri="http://schemas.openxmlformats.org/drawingml/2006/table">
            <a:tbl>
              <a:tblPr firstRow="1" firstCol="1" bandRow="1"/>
              <a:tblGrid>
                <a:gridCol w="32451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6527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25118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4867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885063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46234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882868">
                  <a:extLst>
                    <a:ext uri="{9D8B030D-6E8A-4147-A177-3AD203B41FA5}">
                      <a16:colId xmlns:a16="http://schemas.microsoft.com/office/drawing/2014/main" val="505330753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91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(2022 2023)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(n=91)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(n=133)</a:t>
                      </a:r>
                      <a:endParaRPr lang="tr-T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6,6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42,9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34,1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77,0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6,6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6,6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36,3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46,2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12,1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13,2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34,1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36,3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491147"/>
              </p:ext>
            </p:extLst>
          </p:nvPr>
        </p:nvGraphicFramePr>
        <p:xfrm>
          <a:off x="222921" y="1030014"/>
          <a:ext cx="11821935" cy="5074920"/>
        </p:xfrm>
        <a:graphic>
          <a:graphicData uri="http://schemas.openxmlformats.org/drawingml/2006/table">
            <a:tbl>
              <a:tblPr firstRow="1" firstCol="1" bandRow="1"/>
              <a:tblGrid>
                <a:gridCol w="32718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37841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06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59172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79316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98786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830318">
                  <a:extLst>
                    <a:ext uri="{9D8B030D-6E8A-4147-A177-3AD203B41FA5}">
                      <a16:colId xmlns:a16="http://schemas.microsoft.com/office/drawing/2014/main" val="1340703012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91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(2022 2023)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(n=91)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(n=133)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8,8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17,6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36,3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31,9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45,1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34,1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47,3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8,8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9,9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38,5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35,2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1082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917838"/>
              </p:ext>
            </p:extLst>
          </p:nvPr>
        </p:nvGraphicFramePr>
        <p:xfrm>
          <a:off x="124249" y="482220"/>
          <a:ext cx="11836524" cy="5989320"/>
        </p:xfrm>
        <a:graphic>
          <a:graphicData uri="http://schemas.openxmlformats.org/drawingml/2006/table">
            <a:tbl>
              <a:tblPr firstRow="1" firstCol="1" bandRow="1"/>
              <a:tblGrid>
                <a:gridCol w="3275879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8244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19697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686001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644424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97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75607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89940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9726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851339">
                  <a:extLst>
                    <a:ext uri="{9D8B030D-6E8A-4147-A177-3AD203B41FA5}">
                      <a16:colId xmlns:a16="http://schemas.microsoft.com/office/drawing/2014/main" val="286931997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91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(2022 2023)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(n=91)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(n=133)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51218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6,6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45,1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58724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5,5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4,4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9,9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36,3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44,0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19,8</a:t>
                      </a:r>
                      <a:endParaRPr lang="tr-TR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29,7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31,9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16.Kurulda uygulanan zıt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panel ilgili dersteki (</a:t>
                      </a: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Histoloji Embriyolojideki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) başarımı arttırdı.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9,9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17,6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25,3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14,3</a:t>
                      </a:r>
                      <a:endParaRPr lang="tr-TR" sz="20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740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40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799"/>
          </a:xfrm>
        </p:spPr>
        <p:txBody>
          <a:bodyPr>
            <a:normAutofit/>
          </a:bodyPr>
          <a:lstStyle/>
          <a:p>
            <a:r>
              <a:rPr lang="tr-TR" sz="2400" dirty="0"/>
              <a:t>Konuları zevkliydi,, </a:t>
            </a:r>
            <a:r>
              <a:rPr lang="tr-TR" sz="2400" dirty="0" smtClean="0"/>
              <a:t>çoğu </a:t>
            </a:r>
            <a:r>
              <a:rPr lang="tr-TR" sz="2400" dirty="0"/>
              <a:t>bilgi ezbere dayalı olmadığı ve meslek hayatında gerekli olduğu için öğrenmesi de oldukça kolay ve eğlenceliydi,, çalışması </a:t>
            </a:r>
            <a:r>
              <a:rPr lang="tr-TR" sz="2400" dirty="0" smtClean="0"/>
              <a:t>zor </a:t>
            </a:r>
            <a:r>
              <a:rPr lang="tr-TR" sz="2400" dirty="0"/>
              <a:t>ama </a:t>
            </a:r>
            <a:r>
              <a:rPr lang="tr-TR" sz="2400" dirty="0" smtClean="0"/>
              <a:t>zevkli </a:t>
            </a:r>
            <a:r>
              <a:rPr lang="tr-TR" sz="2400" dirty="0"/>
              <a:t>bir kuruldu </a:t>
            </a:r>
            <a:r>
              <a:rPr lang="tr-TR" sz="2400" dirty="0" smtClean="0"/>
              <a:t>. (4 öğrenci)</a:t>
            </a:r>
          </a:p>
          <a:p>
            <a:endParaRPr lang="tr-TR" sz="2400" dirty="0"/>
          </a:p>
          <a:p>
            <a:endParaRPr lang="tr-TR" sz="2400" dirty="0"/>
          </a:p>
          <a:p>
            <a:r>
              <a:rPr lang="tr-TR" sz="2400" dirty="0" smtClean="0"/>
              <a:t>Tıp </a:t>
            </a:r>
            <a:r>
              <a:rPr lang="tr-TR" sz="2400" dirty="0"/>
              <a:t>hayatımız için güzel şeyler öğrendik, </a:t>
            </a:r>
            <a:r>
              <a:rPr lang="tr-TR" sz="2400" dirty="0" smtClean="0"/>
              <a:t>öğreticiydi, öğrenme açısından </a:t>
            </a:r>
            <a:r>
              <a:rPr lang="tr-TR" sz="2400" dirty="0"/>
              <a:t>tatmin ediciydi </a:t>
            </a:r>
            <a:r>
              <a:rPr lang="tr-TR" sz="2400" dirty="0" smtClean="0"/>
              <a:t>(3 </a:t>
            </a:r>
            <a:r>
              <a:rPr lang="tr-TR" sz="2400" dirty="0"/>
              <a:t>öğrenci)</a:t>
            </a:r>
          </a:p>
          <a:p>
            <a:r>
              <a:rPr lang="tr-TR" sz="2400" dirty="0" smtClean="0"/>
              <a:t>Önemli </a:t>
            </a:r>
            <a:r>
              <a:rPr lang="tr-TR" sz="2400" dirty="0"/>
              <a:t>konuları işledik bilgim arttı  </a:t>
            </a:r>
            <a:r>
              <a:rPr lang="tr-TR" sz="2400" dirty="0" smtClean="0"/>
              <a:t>(1 </a:t>
            </a:r>
            <a:r>
              <a:rPr lang="tr-TR" sz="2400" dirty="0"/>
              <a:t>öğrenci)</a:t>
            </a:r>
          </a:p>
          <a:p>
            <a:r>
              <a:rPr lang="tr-TR" sz="2400" dirty="0"/>
              <a:t>Bölümüm hakkında biraz daha bilgi sahibi olmamı sağladı (1 öğrenci)</a:t>
            </a:r>
          </a:p>
          <a:p>
            <a:endParaRPr lang="tr-TR" dirty="0"/>
          </a:p>
          <a:p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1976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073166"/>
            <a:ext cx="10972800" cy="5257799"/>
          </a:xfrm>
        </p:spPr>
        <p:txBody>
          <a:bodyPr>
            <a:normAutofit/>
          </a:bodyPr>
          <a:lstStyle/>
          <a:p>
            <a:r>
              <a:rPr lang="tr-TR" sz="2400" dirty="0"/>
              <a:t>Dersler bütündü. Ders içerikleri birbirlerini tamamlıyordu (6 öğrenci)</a:t>
            </a:r>
          </a:p>
          <a:p>
            <a:endParaRPr lang="tr-TR" sz="2400" dirty="0" smtClean="0"/>
          </a:p>
          <a:p>
            <a:endParaRPr lang="tr-TR" sz="2400" dirty="0"/>
          </a:p>
          <a:p>
            <a:r>
              <a:rPr lang="tr-TR" sz="2400" dirty="0" smtClean="0"/>
              <a:t>Derslerin</a:t>
            </a:r>
            <a:r>
              <a:rPr lang="tr-TR" sz="2400" dirty="0"/>
              <a:t>, çalışılacak ders sayısının az olması az olması (3 öğrenci)</a:t>
            </a:r>
          </a:p>
          <a:p>
            <a:r>
              <a:rPr lang="tr-TR" sz="2400" dirty="0" smtClean="0"/>
              <a:t>Ders saatleri yeterliydi, </a:t>
            </a:r>
            <a:r>
              <a:rPr lang="tr-TR" sz="2400" dirty="0"/>
              <a:t>uygundu. </a:t>
            </a:r>
            <a:r>
              <a:rPr lang="tr-TR" sz="2400" dirty="0" smtClean="0"/>
              <a:t>(2 </a:t>
            </a:r>
            <a:r>
              <a:rPr lang="tr-TR" sz="2400" dirty="0"/>
              <a:t>öğrenci)</a:t>
            </a:r>
          </a:p>
          <a:p>
            <a:endParaRPr lang="tr-TR" sz="2400" dirty="0"/>
          </a:p>
          <a:p>
            <a:pPr lvl="0"/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9501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05000"/>
            <a:ext cx="10972800" cy="5257799"/>
          </a:xfrm>
        </p:spPr>
        <p:txBody>
          <a:bodyPr>
            <a:normAutofit/>
          </a:bodyPr>
          <a:lstStyle/>
          <a:p>
            <a:r>
              <a:rPr lang="tr-TR" sz="2400" dirty="0"/>
              <a:t>Serbest çalışma süresi yeterliydi,, (</a:t>
            </a:r>
            <a:r>
              <a:rPr lang="tr-TR" sz="2400" u="sng" dirty="0"/>
              <a:t>20 öğrenci</a:t>
            </a:r>
            <a:r>
              <a:rPr lang="tr-TR" sz="2400" dirty="0" smtClean="0"/>
              <a:t>)</a:t>
            </a:r>
          </a:p>
          <a:p>
            <a:endParaRPr lang="tr-TR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2400" dirty="0" smtClean="0"/>
              <a:t>,,çalışmalarımızın </a:t>
            </a:r>
            <a:r>
              <a:rPr lang="tr-TR" sz="2400" dirty="0"/>
              <a:t>daha rahat ve verimli olmasını sağladı. Bu da öğrenmemi ve ilgimi büyük bir oranda arttırdı,,, </a:t>
            </a:r>
            <a:endParaRPr lang="tr-TR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2400" dirty="0" smtClean="0"/>
              <a:t>,,Serbest </a:t>
            </a:r>
            <a:r>
              <a:rPr lang="tr-TR" sz="2400" dirty="0"/>
              <a:t>çalışma saatleri ve program yoğunluğu diğer kurullara göre daha güzel ayarlanmıştı. Başarımızı arttırdığını düşünüyorum,,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2400" dirty="0" smtClean="0"/>
              <a:t>,,3</a:t>
            </a:r>
            <a:r>
              <a:rPr lang="tr-TR" sz="2400" dirty="0"/>
              <a:t>. komiteye oranla daha stressiz ve daha çok çalıştığımız bir komite </a:t>
            </a:r>
            <a:r>
              <a:rPr lang="tr-TR" sz="2400" dirty="0" smtClean="0"/>
              <a:t>oldu,,</a:t>
            </a:r>
            <a:endParaRPr lang="tr-TR" sz="2400" dirty="0"/>
          </a:p>
          <a:p>
            <a:endParaRPr lang="tr-TR" sz="2400" dirty="0"/>
          </a:p>
          <a:p>
            <a:r>
              <a:rPr lang="tr-TR" sz="2400" dirty="0" smtClean="0"/>
              <a:t>Serbest çalışma alanları çok güzel bir şekilde dağıtılmıştı (1 öğrenci)</a:t>
            </a:r>
          </a:p>
          <a:p>
            <a:pPr marL="0" lvl="0" indent="0">
              <a:buNone/>
            </a:pPr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7176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220309"/>
            <a:ext cx="10972800" cy="5257799"/>
          </a:xfrm>
        </p:spPr>
        <p:txBody>
          <a:bodyPr>
            <a:normAutofit/>
          </a:bodyPr>
          <a:lstStyle/>
          <a:p>
            <a:r>
              <a:rPr lang="tr-TR" sz="2400" dirty="0" smtClean="0"/>
              <a:t>Derslerin sıkışık olmaması, günlük ders yoğunluğunun çok olmaması (3 öğrenci)</a:t>
            </a:r>
          </a:p>
          <a:p>
            <a:r>
              <a:rPr lang="tr-TR" sz="2400" dirty="0" smtClean="0"/>
              <a:t>Ders </a:t>
            </a:r>
            <a:r>
              <a:rPr lang="tr-TR" sz="2400" dirty="0"/>
              <a:t>saatlerinin çalışma için uyumlu olması </a:t>
            </a:r>
            <a:r>
              <a:rPr lang="tr-TR" sz="2400" dirty="0" smtClean="0"/>
              <a:t>(</a:t>
            </a:r>
            <a:r>
              <a:rPr lang="tr-TR" sz="2400" dirty="0"/>
              <a:t>1 öğrenci)</a:t>
            </a:r>
          </a:p>
          <a:p>
            <a:endParaRPr lang="tr-TR" sz="2400" dirty="0"/>
          </a:p>
          <a:p>
            <a:r>
              <a:rPr lang="tr-TR" sz="2400" dirty="0" smtClean="0"/>
              <a:t>Dersler </a:t>
            </a:r>
            <a:r>
              <a:rPr lang="tr-TR" sz="2400" dirty="0"/>
              <a:t>erken başlamıyordu, saat 10 da başlayıp 3 te bitmesi </a:t>
            </a:r>
            <a:r>
              <a:rPr lang="tr-TR" sz="2400" dirty="0" smtClean="0"/>
              <a:t>(5 </a:t>
            </a:r>
            <a:r>
              <a:rPr lang="tr-TR" sz="2400" dirty="0"/>
              <a:t>öğrenci)</a:t>
            </a:r>
          </a:p>
          <a:p>
            <a:r>
              <a:rPr lang="tr-TR" sz="2400" dirty="0" smtClean="0"/>
              <a:t>Ders </a:t>
            </a:r>
            <a:r>
              <a:rPr lang="tr-TR" sz="2400" dirty="0"/>
              <a:t>programı iyi düzenlenmişti dersler çok erken başlamadığı için verimli geçti (1 öğrenci)</a:t>
            </a:r>
          </a:p>
          <a:p>
            <a:r>
              <a:rPr lang="tr-TR" sz="2400" dirty="0" smtClean="0"/>
              <a:t>Ders </a:t>
            </a:r>
            <a:r>
              <a:rPr lang="tr-TR" sz="2400" dirty="0"/>
              <a:t>dağılımı güzeldi  </a:t>
            </a:r>
            <a:r>
              <a:rPr lang="tr-TR" sz="2400" dirty="0" smtClean="0"/>
              <a:t>(</a:t>
            </a:r>
            <a:r>
              <a:rPr lang="tr-TR" sz="2400" dirty="0"/>
              <a:t>1 öğrenci)</a:t>
            </a:r>
          </a:p>
          <a:p>
            <a:endParaRPr lang="tr-TR" dirty="0" smtClean="0"/>
          </a:p>
          <a:p>
            <a:endParaRPr lang="tr-TR" sz="2800" dirty="0"/>
          </a:p>
          <a:p>
            <a:pPr lvl="0"/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830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225046"/>
              </p:ext>
            </p:extLst>
          </p:nvPr>
        </p:nvGraphicFramePr>
        <p:xfrm>
          <a:off x="378374" y="546536"/>
          <a:ext cx="11109433" cy="59857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1647">
                  <a:extLst>
                    <a:ext uri="{9D8B030D-6E8A-4147-A177-3AD203B41FA5}">
                      <a16:colId xmlns:a16="http://schemas.microsoft.com/office/drawing/2014/main" val="2763349661"/>
                    </a:ext>
                  </a:extLst>
                </a:gridCol>
                <a:gridCol w="1971804">
                  <a:extLst>
                    <a:ext uri="{9D8B030D-6E8A-4147-A177-3AD203B41FA5}">
                      <a16:colId xmlns:a16="http://schemas.microsoft.com/office/drawing/2014/main" val="3038610398"/>
                    </a:ext>
                  </a:extLst>
                </a:gridCol>
                <a:gridCol w="2777991">
                  <a:extLst>
                    <a:ext uri="{9D8B030D-6E8A-4147-A177-3AD203B41FA5}">
                      <a16:colId xmlns:a16="http://schemas.microsoft.com/office/drawing/2014/main" val="1765466838"/>
                    </a:ext>
                  </a:extLst>
                </a:gridCol>
                <a:gridCol w="2777991">
                  <a:extLst>
                    <a:ext uri="{9D8B030D-6E8A-4147-A177-3AD203B41FA5}">
                      <a16:colId xmlns:a16="http://schemas.microsoft.com/office/drawing/2014/main" val="3603656401"/>
                    </a:ext>
                  </a:extLst>
                </a:gridCol>
              </a:tblGrid>
              <a:tr h="5176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Hafta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Saat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Saat/Gün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9594394"/>
                  </a:ext>
                </a:extLst>
              </a:tr>
              <a:tr h="824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2022-2023 IV. DERS KURULU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194-166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PDÖ 12 saat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4,31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96266423"/>
                  </a:ext>
                </a:extLst>
              </a:tr>
              <a:tr h="412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2022-2023 IV. DERS KURULU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181-153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4,52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9656767"/>
                  </a:ext>
                </a:extLst>
              </a:tr>
              <a:tr h="412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2021-2022 IV. DERS KURULU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178-152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4,45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1730424"/>
                  </a:ext>
                </a:extLst>
              </a:tr>
              <a:tr h="412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2020-2021 IV. DERS KURULU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6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170-150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5,66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4847034"/>
                  </a:ext>
                </a:extLst>
              </a:tr>
              <a:tr h="412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2019-2020 IV. DERS KURULU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177-149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4,43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726361"/>
                  </a:ext>
                </a:extLst>
              </a:tr>
              <a:tr h="4121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2018-2019 IV. DERS KURULU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177-149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4,43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543661"/>
                  </a:ext>
                </a:extLst>
              </a:tr>
              <a:tr h="824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2017-2018 IV. DERS KURULU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190-162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Tıbbi Beceri 14 saat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4,75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1621670"/>
                  </a:ext>
                </a:extLst>
              </a:tr>
              <a:tr h="824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2016-2017 IV. DERS KURULU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192-164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Tıbbi Beceri 14 saat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4,8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6218922"/>
                  </a:ext>
                </a:extLst>
              </a:tr>
              <a:tr h="8242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2015-2016 IV. DERS KURULU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192-164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Tıbbi Beceri 14 saat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4,8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8476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8951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799"/>
          </a:xfrm>
        </p:spPr>
        <p:txBody>
          <a:bodyPr>
            <a:normAutofit/>
          </a:bodyPr>
          <a:lstStyle/>
          <a:p>
            <a:r>
              <a:rPr lang="tr-TR" sz="2400" dirty="0" smtClean="0"/>
              <a:t>Hocalar</a:t>
            </a:r>
            <a:r>
              <a:rPr lang="tr-TR" sz="2400" dirty="0"/>
              <a:t>,,  (Zor bir kurul olmasına rağmen ) anlatımları, konuya hakimiyetleri, dersi sevdirmeleri, rol model olmaları, öğrenmemiz içim harcadıkları emekleri, dersi derste öğretmeleri </a:t>
            </a:r>
            <a:r>
              <a:rPr lang="tr-TR" sz="2400" dirty="0" smtClean="0"/>
              <a:t>(</a:t>
            </a:r>
            <a:r>
              <a:rPr lang="tr-TR" sz="2400" u="sng" dirty="0" smtClean="0"/>
              <a:t>29 </a:t>
            </a:r>
            <a:r>
              <a:rPr lang="tr-TR" sz="2400" u="sng" dirty="0"/>
              <a:t>öğrenci</a:t>
            </a:r>
            <a:r>
              <a:rPr lang="tr-TR" sz="2400" dirty="0" smtClean="0"/>
              <a:t>)</a:t>
            </a:r>
          </a:p>
          <a:p>
            <a:r>
              <a:rPr lang="tr-TR" sz="2400" dirty="0"/>
              <a:t>Klinikle ilişkilendirilerek anlatılması, videolu anlatım (4 öğrenci)</a:t>
            </a:r>
          </a:p>
          <a:p>
            <a:endParaRPr lang="tr-TR" sz="2400" dirty="0"/>
          </a:p>
          <a:p>
            <a:r>
              <a:rPr lang="tr-TR" sz="2400" dirty="0"/>
              <a:t>Asistanlar </a:t>
            </a:r>
            <a:r>
              <a:rPr lang="tr-TR" sz="2400" dirty="0" smtClean="0"/>
              <a:t>(3 </a:t>
            </a:r>
            <a:r>
              <a:rPr lang="tr-TR" sz="2400" dirty="0"/>
              <a:t>öğrenci)</a:t>
            </a:r>
          </a:p>
          <a:p>
            <a:r>
              <a:rPr lang="tr-TR" sz="2400" dirty="0"/>
              <a:t>Dersler </a:t>
            </a:r>
            <a:r>
              <a:rPr lang="tr-TR" sz="2400" dirty="0" smtClean="0"/>
              <a:t>(4 </a:t>
            </a:r>
            <a:r>
              <a:rPr lang="tr-TR" sz="2400" dirty="0"/>
              <a:t>öğrenci)</a:t>
            </a:r>
          </a:p>
          <a:p>
            <a:r>
              <a:rPr lang="tr-TR" sz="2400" dirty="0" smtClean="0"/>
              <a:t>Pratik </a:t>
            </a:r>
            <a:r>
              <a:rPr lang="tr-TR" sz="2400" dirty="0"/>
              <a:t>dersler teorik dersleri öğrenmeyi kolaylaştırıyor </a:t>
            </a:r>
            <a:r>
              <a:rPr lang="tr-TR" sz="2400" dirty="0" smtClean="0"/>
              <a:t>(3 </a:t>
            </a:r>
            <a:r>
              <a:rPr lang="tr-TR" sz="2400" dirty="0"/>
              <a:t>öğrenci)</a:t>
            </a:r>
          </a:p>
          <a:p>
            <a:pPr lvl="0"/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1603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585545"/>
            <a:ext cx="10972800" cy="2207172"/>
          </a:xfrm>
        </p:spPr>
        <p:txBody>
          <a:bodyPr>
            <a:normAutofit/>
          </a:bodyPr>
          <a:lstStyle/>
          <a:p>
            <a:r>
              <a:rPr lang="tr-TR" sz="2400" dirty="0" smtClean="0"/>
              <a:t>PDÖ </a:t>
            </a:r>
            <a:r>
              <a:rPr lang="tr-TR" sz="2400" dirty="0"/>
              <a:t>daha verimli olabilirdi (1 öğrenci)</a:t>
            </a:r>
          </a:p>
          <a:p>
            <a:r>
              <a:rPr lang="tr-TR" sz="2400" dirty="0" smtClean="0"/>
              <a:t>PDÖ </a:t>
            </a:r>
            <a:r>
              <a:rPr lang="tr-TR" sz="2400" dirty="0"/>
              <a:t>çalışmaları çok faydalıydı. (1 öğrenci)</a:t>
            </a:r>
          </a:p>
          <a:p>
            <a:pPr lvl="0"/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5558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262352"/>
            <a:ext cx="10972800" cy="5257799"/>
          </a:xfrm>
        </p:spPr>
        <p:txBody>
          <a:bodyPr>
            <a:normAutofit/>
          </a:bodyPr>
          <a:lstStyle/>
          <a:p>
            <a:r>
              <a:rPr lang="tr-TR" sz="2400" dirty="0" smtClean="0"/>
              <a:t>Sorulan soruların </a:t>
            </a:r>
            <a:r>
              <a:rPr lang="tr-TR" sz="2400" dirty="0"/>
              <a:t>küçük bir kısmı dışında bilmemiz gereken derste anlatılan yerlerdi (1 öğrenci</a:t>
            </a:r>
            <a:r>
              <a:rPr lang="tr-TR" sz="2400" dirty="0" smtClean="0"/>
              <a:t>)</a:t>
            </a:r>
          </a:p>
          <a:p>
            <a:endParaRPr lang="tr-TR" sz="2400" dirty="0"/>
          </a:p>
          <a:p>
            <a:r>
              <a:rPr lang="tr-TR" sz="2400" dirty="0" smtClean="0"/>
              <a:t>Bazı sorularda </a:t>
            </a:r>
            <a:r>
              <a:rPr lang="tr-TR" sz="2400" dirty="0"/>
              <a:t>derse gelen ve gelmeyen ayrımını sağlayacak kelime oyunu olması iyi bir şey. (1 öğrenci</a:t>
            </a:r>
            <a:r>
              <a:rPr lang="tr-TR" sz="2400" dirty="0" smtClean="0"/>
              <a:t>)</a:t>
            </a:r>
          </a:p>
          <a:p>
            <a:endParaRPr lang="tr-TR" sz="2400" dirty="0"/>
          </a:p>
          <a:p>
            <a:r>
              <a:rPr lang="tr-TR" sz="2400" dirty="0" smtClean="0"/>
              <a:t>Çalıştığımızın </a:t>
            </a:r>
            <a:r>
              <a:rPr lang="tr-TR" sz="2400" dirty="0"/>
              <a:t>karşılığını aldığımız bir sınavdı (1 öğrenci)</a:t>
            </a:r>
          </a:p>
          <a:p>
            <a:pPr lvl="0"/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7260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543503"/>
            <a:ext cx="10972800" cy="5323489"/>
          </a:xfrm>
        </p:spPr>
        <p:txBody>
          <a:bodyPr>
            <a:normAutofit/>
          </a:bodyPr>
          <a:lstStyle/>
          <a:p>
            <a:r>
              <a:rPr lang="tr-TR" sz="2400" dirty="0" smtClean="0"/>
              <a:t>Mesleğe </a:t>
            </a:r>
            <a:r>
              <a:rPr lang="tr-TR" sz="2400" dirty="0"/>
              <a:t>ilgiyi arttırıcı bir kuruldu (1 öğrenci)</a:t>
            </a:r>
          </a:p>
          <a:p>
            <a:r>
              <a:rPr lang="tr-TR" sz="2400" dirty="0" smtClean="0"/>
              <a:t>Bu </a:t>
            </a:r>
            <a:r>
              <a:rPr lang="tr-TR" sz="2400" dirty="0"/>
              <a:t>kurul gayet </a:t>
            </a:r>
            <a:r>
              <a:rPr lang="tr-TR" sz="2400" dirty="0" smtClean="0"/>
              <a:t>güzeldi, iyi </a:t>
            </a:r>
            <a:r>
              <a:rPr lang="tr-TR" sz="2400" dirty="0"/>
              <a:t>bir şekilde bitti (</a:t>
            </a:r>
            <a:r>
              <a:rPr lang="tr-TR" sz="2400" dirty="0" smtClean="0"/>
              <a:t>1 </a:t>
            </a:r>
            <a:r>
              <a:rPr lang="tr-TR" sz="2400" dirty="0"/>
              <a:t>öğrenci)</a:t>
            </a:r>
          </a:p>
          <a:p>
            <a:r>
              <a:rPr lang="tr-TR" sz="2400" dirty="0" smtClean="0"/>
              <a:t>Genel </a:t>
            </a:r>
            <a:r>
              <a:rPr lang="tr-TR" sz="2400" dirty="0"/>
              <a:t>olarak verimli geçti</a:t>
            </a:r>
            <a:r>
              <a:rPr lang="tr-TR" sz="2400" dirty="0" smtClean="0"/>
              <a:t>, çok verimliydi (2 </a:t>
            </a:r>
            <a:r>
              <a:rPr lang="tr-TR" sz="2400" dirty="0"/>
              <a:t>öğrenci)</a:t>
            </a:r>
          </a:p>
          <a:p>
            <a:endParaRPr lang="tr-TR" dirty="0"/>
          </a:p>
          <a:p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0237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172" y="2346434"/>
            <a:ext cx="10972800" cy="5257799"/>
          </a:xfrm>
        </p:spPr>
        <p:txBody>
          <a:bodyPr>
            <a:normAutofit/>
          </a:bodyPr>
          <a:lstStyle/>
          <a:p>
            <a:r>
              <a:rPr lang="tr-TR" sz="2400" dirty="0"/>
              <a:t>Kolaydı </a:t>
            </a:r>
            <a:r>
              <a:rPr lang="tr-TR" sz="2400" dirty="0" smtClean="0"/>
              <a:t>(1 </a:t>
            </a:r>
            <a:r>
              <a:rPr lang="tr-TR" sz="2400" dirty="0"/>
              <a:t>öğrenci)</a:t>
            </a:r>
          </a:p>
          <a:p>
            <a:r>
              <a:rPr lang="tr-TR" sz="2400" dirty="0"/>
              <a:t>Klasik (1 öğrenci)</a:t>
            </a:r>
          </a:p>
          <a:p>
            <a:r>
              <a:rPr lang="tr-TR" sz="2400" dirty="0"/>
              <a:t>Olumlu yönü yok denecek kadar azdı. (1 öğrenci)</a:t>
            </a:r>
          </a:p>
          <a:p>
            <a:r>
              <a:rPr lang="tr-TR" sz="2400" dirty="0" smtClean="0"/>
              <a:t>Yok (2 </a:t>
            </a:r>
            <a:r>
              <a:rPr lang="tr-TR" sz="2400" dirty="0"/>
              <a:t>öğrenci)</a:t>
            </a:r>
          </a:p>
          <a:p>
            <a:r>
              <a:rPr lang="tr-TR" sz="2400" dirty="0" smtClean="0"/>
              <a:t>Bitmesi (2 </a:t>
            </a:r>
            <a:r>
              <a:rPr lang="tr-TR" sz="2400" dirty="0"/>
              <a:t>öğrenci)</a:t>
            </a:r>
          </a:p>
          <a:p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6680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265086"/>
            <a:ext cx="10972800" cy="5353651"/>
          </a:xfrm>
        </p:spPr>
        <p:txBody>
          <a:bodyPr>
            <a:normAutofit/>
          </a:bodyPr>
          <a:lstStyle/>
          <a:p>
            <a:r>
              <a:rPr lang="tr-TR" sz="2400" dirty="0"/>
              <a:t>Zor bir kuruldu,, Hayatımda daha zor bir kurul görmedim. (9 öğrenci)</a:t>
            </a:r>
          </a:p>
          <a:p>
            <a:r>
              <a:rPr lang="tr-TR" sz="2400" dirty="0"/>
              <a:t>Yorucuydu (1 öğrenci)</a:t>
            </a:r>
          </a:p>
          <a:p>
            <a:endParaRPr lang="tr-TR" sz="2400" dirty="0" smtClean="0"/>
          </a:p>
          <a:p>
            <a:r>
              <a:rPr lang="tr-TR" sz="2400" dirty="0" smtClean="0"/>
              <a:t>Ramazan </a:t>
            </a:r>
            <a:r>
              <a:rPr lang="tr-TR" sz="2400" dirty="0"/>
              <a:t>ayına denk gelmesi </a:t>
            </a:r>
            <a:r>
              <a:rPr lang="tr-TR" sz="2400" dirty="0" smtClean="0"/>
              <a:t>(3 </a:t>
            </a:r>
            <a:r>
              <a:rPr lang="tr-TR" sz="2400" dirty="0"/>
              <a:t>öğrenci)</a:t>
            </a:r>
          </a:p>
          <a:p>
            <a:endParaRPr lang="tr-TR" sz="2400" dirty="0" smtClean="0"/>
          </a:p>
          <a:p>
            <a:r>
              <a:rPr lang="tr-TR" sz="2400" dirty="0" smtClean="0"/>
              <a:t>Çok yoğun-yoğundu (7 </a:t>
            </a:r>
            <a:r>
              <a:rPr lang="tr-TR" sz="2400" dirty="0"/>
              <a:t>öğrenci)</a:t>
            </a:r>
          </a:p>
          <a:p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50881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099388"/>
            <a:ext cx="10972800" cy="5019868"/>
          </a:xfrm>
        </p:spPr>
        <p:txBody>
          <a:bodyPr>
            <a:normAutofit/>
          </a:bodyPr>
          <a:lstStyle/>
          <a:p>
            <a:r>
              <a:rPr lang="tr-TR" sz="2400" dirty="0"/>
              <a:t>Konu yoğunluğu ezber bilgi çok fazlaydı, dersler ağırdı (7 öğrenci)</a:t>
            </a:r>
          </a:p>
          <a:p>
            <a:r>
              <a:rPr lang="tr-TR" sz="2400" dirty="0"/>
              <a:t>Bazı derslerin zorluğu (1 öğrenci</a:t>
            </a:r>
            <a:r>
              <a:rPr lang="tr-TR" sz="2400" dirty="0" smtClean="0"/>
              <a:t>)</a:t>
            </a:r>
          </a:p>
          <a:p>
            <a:endParaRPr lang="tr-TR" sz="2400" dirty="0"/>
          </a:p>
          <a:p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Son hafta ders yoğunluğu fazla,, bazı slaytların birikmesine ve o konuları tam kavrayamadan sınava girmemize neden oldu (</a:t>
            </a:r>
            <a:r>
              <a:rPr lang="tr-TR" sz="2400" dirty="0"/>
              <a:t>4 öğrenci)</a:t>
            </a:r>
          </a:p>
          <a:p>
            <a:endParaRPr lang="tr-TR" sz="2400" dirty="0" smtClean="0"/>
          </a:p>
          <a:p>
            <a:r>
              <a:rPr lang="tr-TR" sz="2400" dirty="0" smtClean="0"/>
              <a:t>Serbest </a:t>
            </a:r>
            <a:r>
              <a:rPr lang="tr-TR" sz="2400" dirty="0"/>
              <a:t>zaman azdı (3 öğrenci)</a:t>
            </a:r>
          </a:p>
          <a:p>
            <a:r>
              <a:rPr lang="tr-TR" sz="2400" dirty="0" smtClean="0"/>
              <a:t>Serbest </a:t>
            </a:r>
            <a:r>
              <a:rPr lang="tr-TR" sz="2400" dirty="0"/>
              <a:t>çalışma saatlerinin komiteye dağıtılması yerine sınavdan önceki haftada toplanması daha iyi olurdu  (1 öğrenci</a:t>
            </a:r>
            <a:r>
              <a:rPr lang="tr-TR" sz="2400" dirty="0" smtClean="0"/>
              <a:t>)</a:t>
            </a:r>
          </a:p>
          <a:p>
            <a:endParaRPr lang="tr-TR" sz="2400" dirty="0"/>
          </a:p>
          <a:p>
            <a:endParaRPr lang="tr-TR" sz="2800" dirty="0"/>
          </a:p>
          <a:p>
            <a:endParaRPr lang="tr-TR" sz="2400" dirty="0"/>
          </a:p>
          <a:p>
            <a:endParaRPr lang="tr-TR" sz="2400" dirty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19537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099388"/>
            <a:ext cx="10972800" cy="5019868"/>
          </a:xfrm>
        </p:spPr>
        <p:txBody>
          <a:bodyPr>
            <a:normAutofit/>
          </a:bodyPr>
          <a:lstStyle/>
          <a:p>
            <a:r>
              <a:rPr lang="tr-TR" sz="2400" dirty="0"/>
              <a:t>Bazı konular çok yoğun ve ezbere dayalı, defalarca tekrar edilmesine karşı zor anlaşılıyordu. (1 öğrenci</a:t>
            </a:r>
            <a:r>
              <a:rPr lang="tr-TR" sz="2400" dirty="0" smtClean="0"/>
              <a:t>)</a:t>
            </a:r>
          </a:p>
          <a:p>
            <a:endParaRPr lang="tr-TR" sz="2400" dirty="0" smtClean="0"/>
          </a:p>
          <a:p>
            <a:r>
              <a:rPr lang="tr-TR" sz="2400" dirty="0"/>
              <a:t>Slaytlar çok detaylı. Öğrenmemiz gereken şeyler daha sadeleştirip somutlaştırılıp anlatılmalı. (4 öğrenci</a:t>
            </a:r>
            <a:r>
              <a:rPr lang="tr-TR" sz="2400" dirty="0" smtClean="0"/>
              <a:t>)</a:t>
            </a:r>
          </a:p>
          <a:p>
            <a:r>
              <a:rPr lang="tr-TR" sz="2400" dirty="0"/>
              <a:t>Slayt içerikleri  çalışmak için yetersiz, İngilizce dilinde olması (4 öğrenci)</a:t>
            </a:r>
          </a:p>
          <a:p>
            <a:endParaRPr lang="tr-TR" sz="2400" dirty="0"/>
          </a:p>
          <a:p>
            <a:r>
              <a:rPr lang="tr-TR" sz="2400" dirty="0" smtClean="0"/>
              <a:t>İnteraktif anlatılmayan </a:t>
            </a:r>
            <a:r>
              <a:rPr lang="tr-TR" sz="2400" dirty="0"/>
              <a:t>dersler </a:t>
            </a:r>
            <a:r>
              <a:rPr lang="tr-TR" sz="2400" dirty="0" smtClean="0"/>
              <a:t>(9 </a:t>
            </a:r>
            <a:r>
              <a:rPr lang="tr-TR" sz="2400" dirty="0"/>
              <a:t>öğrenci)</a:t>
            </a:r>
          </a:p>
          <a:p>
            <a:endParaRPr lang="tr-TR" sz="2800" dirty="0"/>
          </a:p>
          <a:p>
            <a:endParaRPr lang="tr-TR" sz="2400" dirty="0"/>
          </a:p>
          <a:p>
            <a:endParaRPr lang="tr-TR" sz="2400" dirty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17842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099388"/>
            <a:ext cx="10972800" cy="5019868"/>
          </a:xfrm>
        </p:spPr>
        <p:txBody>
          <a:bodyPr>
            <a:normAutofit/>
          </a:bodyPr>
          <a:lstStyle/>
          <a:p>
            <a:r>
              <a:rPr lang="tr-TR" sz="2400" dirty="0" smtClean="0"/>
              <a:t>Bazı konular </a:t>
            </a:r>
            <a:r>
              <a:rPr lang="tr-TR" sz="2400" dirty="0"/>
              <a:t>kısa sürüyor, birleştirilmeli (1 öğrenci)</a:t>
            </a:r>
          </a:p>
          <a:p>
            <a:r>
              <a:rPr lang="tr-TR" sz="2400" dirty="0" smtClean="0"/>
              <a:t>Bazı </a:t>
            </a:r>
            <a:r>
              <a:rPr lang="tr-TR" sz="2400" dirty="0"/>
              <a:t>derslerin konu sıralaması değiştirilebilir </a:t>
            </a:r>
            <a:r>
              <a:rPr lang="tr-TR" sz="2400" dirty="0" smtClean="0"/>
              <a:t>(2 </a:t>
            </a:r>
            <a:r>
              <a:rPr lang="tr-TR" sz="2400" dirty="0"/>
              <a:t>öğrenci)</a:t>
            </a:r>
          </a:p>
          <a:p>
            <a:endParaRPr lang="tr-TR" sz="2400" dirty="0"/>
          </a:p>
          <a:p>
            <a:r>
              <a:rPr lang="tr-TR" sz="2400" dirty="0"/>
              <a:t>Keşke tüm hocalar slaytlarını verse (1 öğrenci)</a:t>
            </a:r>
          </a:p>
          <a:p>
            <a:endParaRPr lang="tr-TR" sz="2800" dirty="0"/>
          </a:p>
          <a:p>
            <a:endParaRPr lang="tr-TR" sz="2400" dirty="0"/>
          </a:p>
          <a:p>
            <a:endParaRPr lang="tr-TR" sz="2400" dirty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17737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099388"/>
            <a:ext cx="10972800" cy="5019868"/>
          </a:xfrm>
        </p:spPr>
        <p:txBody>
          <a:bodyPr>
            <a:normAutofit/>
          </a:bodyPr>
          <a:lstStyle/>
          <a:p>
            <a:r>
              <a:rPr lang="tr-TR" sz="2400" dirty="0"/>
              <a:t>Pratik ve teorik derslerin birbirlerini tamamlayıcı olmaması (1 öğrenci)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Lab</a:t>
            </a:r>
            <a:r>
              <a:rPr lang="tr-TR" sz="2400" dirty="0" smtClean="0"/>
              <a:t> </a:t>
            </a:r>
            <a:r>
              <a:rPr lang="tr-TR" sz="2400" dirty="0"/>
              <a:t>gruplarının kalabalık </a:t>
            </a:r>
            <a:r>
              <a:rPr lang="tr-TR" sz="2400" dirty="0" smtClean="0"/>
              <a:t>olması,, </a:t>
            </a:r>
            <a:r>
              <a:rPr lang="tr-TR" sz="2400" dirty="0"/>
              <a:t>ders verimini düşürüyor </a:t>
            </a:r>
            <a:r>
              <a:rPr lang="tr-TR" sz="2400" dirty="0" smtClean="0"/>
              <a:t>(3 </a:t>
            </a:r>
            <a:r>
              <a:rPr lang="tr-TR" sz="2400" dirty="0"/>
              <a:t>öğrenci)</a:t>
            </a:r>
          </a:p>
          <a:p>
            <a:endParaRPr lang="tr-TR" sz="2400" dirty="0"/>
          </a:p>
          <a:p>
            <a:endParaRPr lang="tr-TR" sz="2800" dirty="0"/>
          </a:p>
          <a:p>
            <a:endParaRPr lang="tr-TR" sz="2800" dirty="0"/>
          </a:p>
          <a:p>
            <a:endParaRPr lang="tr-TR" sz="2400" dirty="0"/>
          </a:p>
          <a:p>
            <a:endParaRPr lang="tr-TR" sz="2400" dirty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383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121963"/>
              </p:ext>
            </p:extLst>
          </p:nvPr>
        </p:nvGraphicFramePr>
        <p:xfrm>
          <a:off x="1292772" y="1690686"/>
          <a:ext cx="9354207" cy="407949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876325">
                  <a:extLst>
                    <a:ext uri="{9D8B030D-6E8A-4147-A177-3AD203B41FA5}">
                      <a16:colId xmlns:a16="http://schemas.microsoft.com/office/drawing/2014/main" val="3228998275"/>
                    </a:ext>
                  </a:extLst>
                </a:gridCol>
                <a:gridCol w="3477882">
                  <a:extLst>
                    <a:ext uri="{9D8B030D-6E8A-4147-A177-3AD203B41FA5}">
                      <a16:colId xmlns:a16="http://schemas.microsoft.com/office/drawing/2014/main" val="735767529"/>
                    </a:ext>
                  </a:extLst>
                </a:gridCol>
              </a:tblGrid>
              <a:tr h="1019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Sınava Giren Öğrenci Sayısı</a:t>
                      </a:r>
                      <a:endParaRPr lang="tr-TR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298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2043604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Sınava Girmeyen Öğrenci Sayısı</a:t>
                      </a:r>
                      <a:endParaRPr lang="tr-TR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</a:rPr>
                        <a:t>7 (Devamsız)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17543128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Toplam Soru Sayısı</a:t>
                      </a:r>
                      <a:endParaRPr lang="tr-TR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</a:rPr>
                        <a:t>73t+27p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82665292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İptal Edilen Soru (Toplam)</a:t>
                      </a:r>
                      <a:endParaRPr lang="tr-TR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</a:rPr>
                        <a:t>1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292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099388"/>
            <a:ext cx="10972800" cy="5019868"/>
          </a:xfrm>
        </p:spPr>
        <p:txBody>
          <a:bodyPr>
            <a:normAutofit/>
          </a:bodyPr>
          <a:lstStyle/>
          <a:p>
            <a:r>
              <a:rPr lang="tr-TR" sz="2400" dirty="0"/>
              <a:t>PDÖ (1 öğrenci)</a:t>
            </a:r>
          </a:p>
          <a:p>
            <a:r>
              <a:rPr lang="tr-TR" sz="2400" dirty="0" smtClean="0"/>
              <a:t>PDÖ </a:t>
            </a:r>
            <a:r>
              <a:rPr lang="tr-TR" sz="2400" dirty="0"/>
              <a:t>nün kurul başında olması (1 öğrenci)</a:t>
            </a:r>
          </a:p>
          <a:p>
            <a:r>
              <a:rPr lang="tr-TR" sz="2400" dirty="0" smtClean="0"/>
              <a:t>PDÖ </a:t>
            </a:r>
            <a:r>
              <a:rPr lang="tr-TR" sz="2400" dirty="0"/>
              <a:t>de her grupta </a:t>
            </a:r>
            <a:r>
              <a:rPr lang="tr-TR" sz="2400" dirty="0" smtClean="0"/>
              <a:t>aynı </a:t>
            </a:r>
            <a:r>
              <a:rPr lang="tr-TR" sz="2400" dirty="0"/>
              <a:t>öğrenim hedeflerine ulaşılmıyor </a:t>
            </a:r>
            <a:r>
              <a:rPr lang="tr-TR" sz="2400" dirty="0" err="1" smtClean="0"/>
              <a:t>bence,bunu</a:t>
            </a:r>
            <a:r>
              <a:rPr lang="tr-TR" sz="2400" dirty="0" smtClean="0"/>
              <a:t> </a:t>
            </a:r>
            <a:r>
              <a:rPr lang="tr-TR" sz="2400" dirty="0"/>
              <a:t>önlemek için öğrenmemiz gereken şeyleri PDF halinde gruplara atılıp herkesin ortak öğrenme hedefine ulaşması sağlanabilir. (1 öğrenci)</a:t>
            </a:r>
          </a:p>
          <a:p>
            <a:r>
              <a:rPr lang="it-IT" sz="2400" dirty="0" smtClean="0"/>
              <a:t>PDÖ </a:t>
            </a:r>
            <a:r>
              <a:rPr lang="it-IT" sz="2400" dirty="0"/>
              <a:t>nün daha uzun ve verimli olabilirdi </a:t>
            </a:r>
            <a:r>
              <a:rPr lang="tr-TR" sz="2400" dirty="0"/>
              <a:t> (1 öğrenci)</a:t>
            </a:r>
          </a:p>
          <a:p>
            <a:endParaRPr lang="tr-TR" sz="2400" dirty="0"/>
          </a:p>
          <a:p>
            <a:endParaRPr lang="tr-TR" sz="2800" dirty="0"/>
          </a:p>
          <a:p>
            <a:endParaRPr lang="tr-TR" sz="2400" dirty="0"/>
          </a:p>
          <a:p>
            <a:endParaRPr lang="tr-TR" sz="2400" dirty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49701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099388"/>
            <a:ext cx="10972800" cy="5019868"/>
          </a:xfrm>
        </p:spPr>
        <p:txBody>
          <a:bodyPr>
            <a:normAutofit/>
          </a:bodyPr>
          <a:lstStyle/>
          <a:p>
            <a:r>
              <a:rPr lang="tr-TR" sz="2400" dirty="0"/>
              <a:t>PDÖ biraz zordu (1 öğrenci)</a:t>
            </a:r>
          </a:p>
          <a:p>
            <a:r>
              <a:rPr lang="tr-TR" sz="2400" dirty="0" err="1" smtClean="0"/>
              <a:t>Core</a:t>
            </a:r>
            <a:r>
              <a:rPr lang="tr-TR" sz="2400" dirty="0" smtClean="0"/>
              <a:t> </a:t>
            </a:r>
            <a:r>
              <a:rPr lang="tr-TR" sz="2400" dirty="0"/>
              <a:t>sınavı senaryoya göre zordu (1 öğrenci)</a:t>
            </a:r>
          </a:p>
          <a:p>
            <a:r>
              <a:rPr lang="tr-TR" sz="2400" dirty="0" smtClean="0"/>
              <a:t>PDÖ </a:t>
            </a:r>
            <a:r>
              <a:rPr lang="tr-TR" sz="2400" dirty="0" err="1"/>
              <a:t>core</a:t>
            </a:r>
            <a:r>
              <a:rPr lang="tr-TR" sz="2400" dirty="0"/>
              <a:t> sınavı </a:t>
            </a:r>
            <a:r>
              <a:rPr lang="tr-TR" sz="2400" dirty="0" err="1"/>
              <a:t>gereksiz,,soru</a:t>
            </a:r>
            <a:r>
              <a:rPr lang="tr-TR" sz="2400" dirty="0"/>
              <a:t> yapısı, aldığı zaman-puan dengesi (1 öğrenci)</a:t>
            </a:r>
          </a:p>
          <a:p>
            <a:endParaRPr lang="tr-TR" sz="2400" dirty="0"/>
          </a:p>
          <a:p>
            <a:endParaRPr lang="tr-TR" sz="2800" dirty="0"/>
          </a:p>
          <a:p>
            <a:endParaRPr lang="tr-TR" sz="2400" dirty="0"/>
          </a:p>
          <a:p>
            <a:endParaRPr lang="tr-TR" sz="2400" dirty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98554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099388"/>
            <a:ext cx="10972800" cy="5019868"/>
          </a:xfrm>
        </p:spPr>
        <p:txBody>
          <a:bodyPr>
            <a:normAutofit/>
          </a:bodyPr>
          <a:lstStyle/>
          <a:p>
            <a:r>
              <a:rPr lang="tr-TR" sz="2400" dirty="0" smtClean="0"/>
              <a:t>(Bazı) Sorular </a:t>
            </a:r>
            <a:r>
              <a:rPr lang="tr-TR" sz="2400" dirty="0"/>
              <a:t>zordu </a:t>
            </a:r>
            <a:r>
              <a:rPr lang="tr-TR" sz="2400" dirty="0" smtClean="0"/>
              <a:t>(9 </a:t>
            </a:r>
            <a:r>
              <a:rPr lang="tr-TR" sz="2400" dirty="0"/>
              <a:t>öğrenci)</a:t>
            </a:r>
          </a:p>
          <a:p>
            <a:r>
              <a:rPr lang="tr-TR" sz="2400" dirty="0" smtClean="0"/>
              <a:t>Kelime </a:t>
            </a:r>
            <a:r>
              <a:rPr lang="tr-TR" sz="2400" dirty="0"/>
              <a:t>ve harf oyunlarıyla bazı soruları </a:t>
            </a:r>
            <a:r>
              <a:rPr lang="tr-TR" sz="2400" dirty="0" smtClean="0"/>
              <a:t>(5 </a:t>
            </a:r>
            <a:r>
              <a:rPr lang="tr-TR" sz="2400" dirty="0"/>
              <a:t>öğrenci)</a:t>
            </a:r>
          </a:p>
          <a:p>
            <a:r>
              <a:rPr lang="tr-TR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Üzerinde </a:t>
            </a:r>
            <a:r>
              <a:rPr lang="tr-TR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durulan konulardan soru gelmemesi </a:t>
            </a:r>
            <a:r>
              <a:rPr lang="tr-TR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(</a:t>
            </a:r>
            <a:r>
              <a:rPr lang="tr-TR" sz="2400" dirty="0" smtClean="0"/>
              <a:t>2 </a:t>
            </a:r>
            <a:r>
              <a:rPr lang="tr-TR" sz="2400" dirty="0"/>
              <a:t>öğrenci)</a:t>
            </a:r>
          </a:p>
          <a:p>
            <a:r>
              <a:rPr lang="tr-TR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Sınav </a:t>
            </a:r>
            <a:r>
              <a:rPr lang="tr-TR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soruları </a:t>
            </a:r>
            <a:r>
              <a:rPr lang="tr-TR" sz="24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anlatılanlar arasındaki ilişki (</a:t>
            </a:r>
            <a:r>
              <a:rPr lang="tr-TR" sz="2400" dirty="0" smtClean="0"/>
              <a:t>2 </a:t>
            </a:r>
            <a:r>
              <a:rPr lang="tr-TR" sz="2400" dirty="0"/>
              <a:t>öğrenci)</a:t>
            </a:r>
          </a:p>
          <a:p>
            <a:r>
              <a:rPr lang="tr-TR" sz="2400" dirty="0" smtClean="0"/>
              <a:t>Çıkmış </a:t>
            </a:r>
            <a:r>
              <a:rPr lang="tr-TR" sz="2400" dirty="0"/>
              <a:t>soru sayısının daha da azaltılarak sorulmuş olması.  (1 öğrenci)</a:t>
            </a:r>
          </a:p>
          <a:p>
            <a:endParaRPr lang="tr-TR" sz="2800" dirty="0"/>
          </a:p>
          <a:p>
            <a:endParaRPr lang="tr-TR" sz="2400" dirty="0"/>
          </a:p>
          <a:p>
            <a:endParaRPr lang="tr-TR" sz="2400" dirty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36924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099388"/>
            <a:ext cx="10972800" cy="5019868"/>
          </a:xfrm>
        </p:spPr>
        <p:txBody>
          <a:bodyPr>
            <a:normAutofit/>
          </a:bodyPr>
          <a:lstStyle/>
          <a:p>
            <a:r>
              <a:rPr lang="tr-TR" sz="2400" dirty="0"/>
              <a:t>Çok fazla (1 öğrenci)</a:t>
            </a:r>
          </a:p>
          <a:p>
            <a:r>
              <a:rPr lang="tr-TR" sz="2400" dirty="0"/>
              <a:t>Yok (</a:t>
            </a:r>
            <a:r>
              <a:rPr lang="tr-TR" sz="2400" dirty="0" smtClean="0"/>
              <a:t>16 </a:t>
            </a:r>
            <a:r>
              <a:rPr lang="tr-TR" sz="2400" dirty="0"/>
              <a:t>öğrenci)</a:t>
            </a:r>
          </a:p>
          <a:p>
            <a:endParaRPr lang="tr-TR" sz="2800" dirty="0"/>
          </a:p>
          <a:p>
            <a:endParaRPr lang="tr-TR" sz="2400" dirty="0"/>
          </a:p>
          <a:p>
            <a:endParaRPr lang="tr-TR" sz="2400" dirty="0"/>
          </a:p>
          <a:p>
            <a:pPr marL="0" indent="0">
              <a:buNone/>
            </a:pPr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81818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220726"/>
              </p:ext>
            </p:extLst>
          </p:nvPr>
        </p:nvGraphicFramePr>
        <p:xfrm>
          <a:off x="73573" y="94592"/>
          <a:ext cx="11971282" cy="630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6936">
                  <a:extLst>
                    <a:ext uri="{9D8B030D-6E8A-4147-A177-3AD203B41FA5}">
                      <a16:colId xmlns:a16="http://schemas.microsoft.com/office/drawing/2014/main" val="323499159"/>
                    </a:ext>
                  </a:extLst>
                </a:gridCol>
                <a:gridCol w="937574">
                  <a:extLst>
                    <a:ext uri="{9D8B030D-6E8A-4147-A177-3AD203B41FA5}">
                      <a16:colId xmlns:a16="http://schemas.microsoft.com/office/drawing/2014/main" val="3808534970"/>
                    </a:ext>
                  </a:extLst>
                </a:gridCol>
                <a:gridCol w="851338">
                  <a:extLst>
                    <a:ext uri="{9D8B030D-6E8A-4147-A177-3AD203B41FA5}">
                      <a16:colId xmlns:a16="http://schemas.microsoft.com/office/drawing/2014/main" val="3228167224"/>
                    </a:ext>
                  </a:extLst>
                </a:gridCol>
                <a:gridCol w="1313793">
                  <a:extLst>
                    <a:ext uri="{9D8B030D-6E8A-4147-A177-3AD203B41FA5}">
                      <a16:colId xmlns:a16="http://schemas.microsoft.com/office/drawing/2014/main" val="2306040956"/>
                    </a:ext>
                  </a:extLst>
                </a:gridCol>
                <a:gridCol w="1008993">
                  <a:extLst>
                    <a:ext uri="{9D8B030D-6E8A-4147-A177-3AD203B41FA5}">
                      <a16:colId xmlns:a16="http://schemas.microsoft.com/office/drawing/2014/main" val="1755681253"/>
                    </a:ext>
                  </a:extLst>
                </a:gridCol>
                <a:gridCol w="1324303">
                  <a:extLst>
                    <a:ext uri="{9D8B030D-6E8A-4147-A177-3AD203B41FA5}">
                      <a16:colId xmlns:a16="http://schemas.microsoft.com/office/drawing/2014/main" val="1762040973"/>
                    </a:ext>
                  </a:extLst>
                </a:gridCol>
                <a:gridCol w="987973">
                  <a:extLst>
                    <a:ext uri="{9D8B030D-6E8A-4147-A177-3AD203B41FA5}">
                      <a16:colId xmlns:a16="http://schemas.microsoft.com/office/drawing/2014/main" val="1670032804"/>
                    </a:ext>
                  </a:extLst>
                </a:gridCol>
                <a:gridCol w="1702676">
                  <a:extLst>
                    <a:ext uri="{9D8B030D-6E8A-4147-A177-3AD203B41FA5}">
                      <a16:colId xmlns:a16="http://schemas.microsoft.com/office/drawing/2014/main" val="4175216138"/>
                    </a:ext>
                  </a:extLst>
                </a:gridCol>
                <a:gridCol w="1114096">
                  <a:extLst>
                    <a:ext uri="{9D8B030D-6E8A-4147-A177-3AD203B41FA5}">
                      <a16:colId xmlns:a16="http://schemas.microsoft.com/office/drawing/2014/main" val="3634793633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318607175"/>
                    </a:ext>
                  </a:extLst>
                </a:gridCol>
              </a:tblGrid>
              <a:tr h="614804"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Teorik Sınav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Anatomi</a:t>
                      </a:r>
                      <a:br>
                        <a:rPr lang="tr-TR" sz="2000">
                          <a:effectLst/>
                        </a:rPr>
                      </a:br>
                      <a:r>
                        <a:rPr lang="tr-TR" sz="2000">
                          <a:effectLst/>
                        </a:rPr>
                        <a:t>Pratik Sınav 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Histoloji-Embriyoloji</a:t>
                      </a:r>
                      <a:br>
                        <a:rPr lang="tr-TR" sz="2000">
                          <a:effectLst/>
                        </a:rPr>
                      </a:br>
                      <a:r>
                        <a:rPr lang="tr-TR" sz="2000">
                          <a:effectLst/>
                        </a:rPr>
                        <a:t>Pratik Sınav 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PDÖ</a:t>
                      </a:r>
                      <a:br>
                        <a:rPr lang="tr-TR" sz="2000">
                          <a:effectLst/>
                        </a:rPr>
                      </a:br>
                      <a:r>
                        <a:rPr lang="tr-TR" sz="2000">
                          <a:effectLst/>
                        </a:rPr>
                        <a:t>Pratik Sınav 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532170"/>
                  </a:ext>
                </a:extLst>
              </a:tr>
              <a:tr h="5847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S.No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err="1">
                          <a:effectLst/>
                        </a:rPr>
                        <a:t>Ö.No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Sınava Girdi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Sınava Girmedi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Sınava Girdi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Sınava Girmedi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Sınava Girdi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Sınava Girmedi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Sınava Girdi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Sınava Girmedi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extLst>
                  <a:ext uri="{0D108BD9-81ED-4DB2-BD59-A6C34878D82A}">
                    <a16:rowId xmlns:a16="http://schemas.microsoft.com/office/drawing/2014/main" val="2046652403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220**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Devamsız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extLst>
                  <a:ext uri="{0D108BD9-81ED-4DB2-BD59-A6C34878D82A}">
                    <a16:rowId xmlns:a16="http://schemas.microsoft.com/office/drawing/2014/main" val="2096221705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220**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√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√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√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Sınava Girmedi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729841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220**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√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√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√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Sınava Girmedi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62821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220**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 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Devamsız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</a:rPr>
                        <a:t> </a:t>
                      </a:r>
                      <a:endParaRPr lang="tr-TR" sz="1600" b="1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 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Devamsız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extLst>
                  <a:ext uri="{0D108BD9-81ED-4DB2-BD59-A6C34878D82A}">
                    <a16:rowId xmlns:a16="http://schemas.microsoft.com/office/drawing/2014/main" val="690557556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220**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√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√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 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</a:rPr>
                        <a:t>Sınava Girmedi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>
                          <a:effectLst/>
                        </a:rPr>
                        <a:t> √</a:t>
                      </a:r>
                      <a:endParaRPr lang="tr-TR" sz="20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extLst>
                  <a:ext uri="{0D108BD9-81ED-4DB2-BD59-A6C34878D82A}">
                    <a16:rowId xmlns:a16="http://schemas.microsoft.com/office/drawing/2014/main" val="1588498758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220**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√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√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√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Sınava Girmedi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282916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220**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√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√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√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Sınava Girmedi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087993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230**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 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 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 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Devamsız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extLst>
                  <a:ext uri="{0D108BD9-81ED-4DB2-BD59-A6C34878D82A}">
                    <a16:rowId xmlns:a16="http://schemas.microsoft.com/office/drawing/2014/main" val="145910099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210**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√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√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 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Sınava Girmedi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Sınava Girmedi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469545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210**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 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 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 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Devamsız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extLst>
                  <a:ext uri="{0D108BD9-81ED-4DB2-BD59-A6C34878D82A}">
                    <a16:rowId xmlns:a16="http://schemas.microsoft.com/office/drawing/2014/main" val="4097971952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11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210**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 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 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 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Devamsız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extLst>
                  <a:ext uri="{0D108BD9-81ED-4DB2-BD59-A6C34878D82A}">
                    <a16:rowId xmlns:a16="http://schemas.microsoft.com/office/drawing/2014/main" val="3953364108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12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210**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√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√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√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Sınava Girmedi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856900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13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200**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 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 </a:t>
                      </a:r>
                      <a:endParaRPr lang="tr-TR" sz="1600" b="1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Devamsız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extLst>
                  <a:ext uri="{0D108BD9-81ED-4DB2-BD59-A6C34878D82A}">
                    <a16:rowId xmlns:a16="http://schemas.microsoft.com/office/drawing/2014/main" val="1533457182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14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156**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Devamsız</a:t>
                      </a:r>
                      <a:endParaRPr lang="tr-TR" sz="1600" dirty="0">
                        <a:solidFill>
                          <a:srgbClr val="5F497A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02" marR="63902" marT="0" marB="0"/>
                </a:tc>
                <a:extLst>
                  <a:ext uri="{0D108BD9-81ED-4DB2-BD59-A6C34878D82A}">
                    <a16:rowId xmlns:a16="http://schemas.microsoft.com/office/drawing/2014/main" val="1840072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774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cap="all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Sınav sorularının dağılımı 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5525066"/>
              </p:ext>
            </p:extLst>
          </p:nvPr>
        </p:nvGraphicFramePr>
        <p:xfrm>
          <a:off x="672663" y="1786756"/>
          <a:ext cx="10541875" cy="4808993"/>
        </p:xfrm>
        <a:graphic>
          <a:graphicData uri="http://schemas.openxmlformats.org/drawingml/2006/table">
            <a:tbl>
              <a:tblPr bandRow="1"/>
              <a:tblGrid>
                <a:gridCol w="3752192">
                  <a:extLst>
                    <a:ext uri="{9D8B030D-6E8A-4147-A177-3AD203B41FA5}">
                      <a16:colId xmlns:a16="http://schemas.microsoft.com/office/drawing/2014/main" val="3694184642"/>
                    </a:ext>
                  </a:extLst>
                </a:gridCol>
                <a:gridCol w="2028497">
                  <a:extLst>
                    <a:ext uri="{9D8B030D-6E8A-4147-A177-3AD203B41FA5}">
                      <a16:colId xmlns:a16="http://schemas.microsoft.com/office/drawing/2014/main" val="2599552363"/>
                    </a:ext>
                  </a:extLst>
                </a:gridCol>
                <a:gridCol w="2328537">
                  <a:extLst>
                    <a:ext uri="{9D8B030D-6E8A-4147-A177-3AD203B41FA5}">
                      <a16:colId xmlns:a16="http://schemas.microsoft.com/office/drawing/2014/main" val="3764476656"/>
                    </a:ext>
                  </a:extLst>
                </a:gridCol>
                <a:gridCol w="2432649">
                  <a:extLst>
                    <a:ext uri="{9D8B030D-6E8A-4147-A177-3AD203B41FA5}">
                      <a16:colId xmlns:a16="http://schemas.microsoft.com/office/drawing/2014/main" val="2502582105"/>
                    </a:ext>
                  </a:extLst>
                </a:gridCol>
              </a:tblGrid>
              <a:tr h="828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Teorik Puan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Pratik Puan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Teorik +Pratik Puan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278955"/>
                  </a:ext>
                </a:extLst>
              </a:tr>
              <a:tr h="546791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Fizyoloji (1-30)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29*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29*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3236111"/>
                  </a:ext>
                </a:extLst>
              </a:tr>
              <a:tr h="546791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Biyofizik (31-36)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371527"/>
                  </a:ext>
                </a:extLst>
              </a:tr>
              <a:tr h="546791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Anatomi (37-62)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6680829"/>
                  </a:ext>
                </a:extLst>
              </a:tr>
              <a:tr h="546791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Histoloji-Embriyoloji (63-70)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588305"/>
                  </a:ext>
                </a:extLst>
              </a:tr>
              <a:tr h="546791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Tıbbi Biyokimya (71-72)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588225"/>
                  </a:ext>
                </a:extLst>
              </a:tr>
              <a:tr h="546791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PDÖ (73)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405733"/>
                  </a:ext>
                </a:extLst>
              </a:tr>
              <a:tr h="546791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GENEL TOPLAM</a:t>
                      </a:r>
                      <a:endParaRPr lang="tr-TR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72x1,014</a:t>
                      </a:r>
                      <a:endParaRPr lang="tr-TR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503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693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0806"/>
          </a:xfrm>
        </p:spPr>
        <p:txBody>
          <a:bodyPr>
            <a:normAutofit fontScale="90000"/>
          </a:bodyPr>
          <a:lstStyle/>
          <a:p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ORTALAMA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525781"/>
              </p:ext>
            </p:extLst>
          </p:nvPr>
        </p:nvGraphicFramePr>
        <p:xfrm>
          <a:off x="367862" y="945932"/>
          <a:ext cx="10985938" cy="5437567"/>
        </p:xfrm>
        <a:graphic>
          <a:graphicData uri="http://schemas.openxmlformats.org/drawingml/2006/table">
            <a:tbl>
              <a:tblPr firstRow="1" bandRow="1"/>
              <a:tblGrid>
                <a:gridCol w="9105145">
                  <a:extLst>
                    <a:ext uri="{9D8B030D-6E8A-4147-A177-3AD203B41FA5}">
                      <a16:colId xmlns:a16="http://schemas.microsoft.com/office/drawing/2014/main" val="2572936405"/>
                    </a:ext>
                  </a:extLst>
                </a:gridCol>
                <a:gridCol w="1880793">
                  <a:extLst>
                    <a:ext uri="{9D8B030D-6E8A-4147-A177-3AD203B41FA5}">
                      <a16:colId xmlns:a16="http://schemas.microsoft.com/office/drawing/2014/main" val="3365120263"/>
                    </a:ext>
                  </a:extLst>
                </a:gridCol>
              </a:tblGrid>
              <a:tr h="4809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İLGİLİ KURULDAKİ BAŞARI DURUMU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35451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IV.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9477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IV.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u="sng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85,56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6196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IV.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9506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IV.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78,22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92991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IV.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89,56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64223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IV.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71,09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98780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IV.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66,55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50761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 IV.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60,39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1679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 IV. DERS KURULU GENEL ORTALAMA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65,03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102120"/>
                  </a:ext>
                </a:extLst>
              </a:tr>
              <a:tr h="37388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*Bu dönem hariç geçmiş, online olmayan sınavların ortalaması </a:t>
                      </a: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67,61</a:t>
                      </a: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’dir.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799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962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238949"/>
              </p:ext>
            </p:extLst>
          </p:nvPr>
        </p:nvGraphicFramePr>
        <p:xfrm>
          <a:off x="346840" y="228495"/>
          <a:ext cx="11487807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748">
                  <a:extLst>
                    <a:ext uri="{9D8B030D-6E8A-4147-A177-3AD203B41FA5}">
                      <a16:colId xmlns:a16="http://schemas.microsoft.com/office/drawing/2014/main" val="224536100"/>
                    </a:ext>
                  </a:extLst>
                </a:gridCol>
                <a:gridCol w="2182080">
                  <a:extLst>
                    <a:ext uri="{9D8B030D-6E8A-4147-A177-3AD203B41FA5}">
                      <a16:colId xmlns:a16="http://schemas.microsoft.com/office/drawing/2014/main" val="2945987997"/>
                    </a:ext>
                  </a:extLst>
                </a:gridCol>
                <a:gridCol w="2027001">
                  <a:extLst>
                    <a:ext uri="{9D8B030D-6E8A-4147-A177-3AD203B41FA5}">
                      <a16:colId xmlns:a16="http://schemas.microsoft.com/office/drawing/2014/main" val="1934838551"/>
                    </a:ext>
                  </a:extLst>
                </a:gridCol>
                <a:gridCol w="1864224">
                  <a:extLst>
                    <a:ext uri="{9D8B030D-6E8A-4147-A177-3AD203B41FA5}">
                      <a16:colId xmlns:a16="http://schemas.microsoft.com/office/drawing/2014/main" val="2405555798"/>
                    </a:ext>
                  </a:extLst>
                </a:gridCol>
                <a:gridCol w="1714648">
                  <a:extLst>
                    <a:ext uri="{9D8B030D-6E8A-4147-A177-3AD203B41FA5}">
                      <a16:colId xmlns:a16="http://schemas.microsoft.com/office/drawing/2014/main" val="1138019107"/>
                    </a:ext>
                  </a:extLst>
                </a:gridCol>
                <a:gridCol w="1995106">
                  <a:extLst>
                    <a:ext uri="{9D8B030D-6E8A-4147-A177-3AD203B41FA5}">
                      <a16:colId xmlns:a16="http://schemas.microsoft.com/office/drawing/2014/main" val="1514621685"/>
                    </a:ext>
                  </a:extLst>
                </a:gridCol>
              </a:tblGrid>
              <a:tr h="435774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YILLARA GÖRE DÖNEM İÇİ KURULLARDA BAŞARI DURUMU GENEL ORTALAMA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141738"/>
                  </a:ext>
                </a:extLst>
              </a:tr>
              <a:tr h="1043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PUAN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(2019-2020)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(n=153)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PUAN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(2020-2021)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(n=238)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PUAN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(2021-2022)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(n=186)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PUAN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(2022-2023)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(n=213)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PUAN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(2023-2024)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(n= 305)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12291349"/>
                  </a:ext>
                </a:extLst>
              </a:tr>
              <a:tr h="43577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V. KURUL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kern="1200">
                          <a:effectLst/>
                        </a:rPr>
                        <a:t>81,41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kern="1200">
                          <a:effectLst/>
                        </a:rPr>
                        <a:t>78,05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69,36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kern="1200">
                          <a:effectLst/>
                        </a:rPr>
                        <a:t>77,06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4797314"/>
                  </a:ext>
                </a:extLst>
              </a:tr>
              <a:tr h="43577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IV. KURUL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kern="1200">
                          <a:effectLst/>
                        </a:rPr>
                        <a:t>89,56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kern="1200">
                          <a:effectLst/>
                        </a:rPr>
                        <a:t>78,22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75,00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kern="1200">
                          <a:effectLst/>
                        </a:rPr>
                        <a:t>85,56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70,61 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4003961"/>
                  </a:ext>
                </a:extLst>
              </a:tr>
              <a:tr h="43577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III. KURUL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64,14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kern="1200">
                          <a:effectLst/>
                        </a:rPr>
                        <a:t>72,85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56,10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67,00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54,64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1172440"/>
                  </a:ext>
                </a:extLst>
              </a:tr>
              <a:tr h="43577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II. KURUL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77,48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kern="1200">
                          <a:effectLst/>
                        </a:rPr>
                        <a:t>72,75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62,71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74,06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71,28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8254067"/>
                  </a:ext>
                </a:extLst>
              </a:tr>
              <a:tr h="43577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I. KURUL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63,85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kern="1200">
                          <a:effectLst/>
                        </a:rPr>
                        <a:t>69,46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45,85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70,14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61,77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2430212"/>
                  </a:ext>
                </a:extLst>
              </a:tr>
              <a:tr h="43577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Ortalama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75,29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74,27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61,80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74,76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64,58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427353"/>
                  </a:ext>
                </a:extLst>
              </a:tr>
              <a:tr h="43577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 err="1">
                          <a:effectLst/>
                        </a:rPr>
                        <a:t>Finalsiz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42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105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17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55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42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9887225"/>
                  </a:ext>
                </a:extLst>
              </a:tr>
              <a:tr h="43577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Geçen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150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227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130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210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540401"/>
                  </a:ext>
                </a:extLst>
              </a:tr>
              <a:tr h="43577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Kalan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11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56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102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89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675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22586" y="585842"/>
            <a:ext cx="10515600" cy="486213"/>
          </a:xfrm>
        </p:spPr>
        <p:txBody>
          <a:bodyPr>
            <a:noAutofit/>
          </a:bodyPr>
          <a:lstStyle/>
          <a:p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sz="3600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3714018"/>
              </p:ext>
            </p:extLst>
          </p:nvPr>
        </p:nvGraphicFramePr>
        <p:xfrm>
          <a:off x="283779" y="1471445"/>
          <a:ext cx="11687504" cy="4795101"/>
        </p:xfrm>
        <a:graphic>
          <a:graphicData uri="http://schemas.openxmlformats.org/drawingml/2006/table">
            <a:tbl>
              <a:tblPr firstRow="1" firstCol="1" bandRow="1"/>
              <a:tblGrid>
                <a:gridCol w="1594175">
                  <a:extLst>
                    <a:ext uri="{9D8B030D-6E8A-4147-A177-3AD203B41FA5}">
                      <a16:colId xmlns:a16="http://schemas.microsoft.com/office/drawing/2014/main" val="598159195"/>
                    </a:ext>
                  </a:extLst>
                </a:gridCol>
                <a:gridCol w="1395488">
                  <a:extLst>
                    <a:ext uri="{9D8B030D-6E8A-4147-A177-3AD203B41FA5}">
                      <a16:colId xmlns:a16="http://schemas.microsoft.com/office/drawing/2014/main" val="2909482999"/>
                    </a:ext>
                  </a:extLst>
                </a:gridCol>
                <a:gridCol w="1563788">
                  <a:extLst>
                    <a:ext uri="{9D8B030D-6E8A-4147-A177-3AD203B41FA5}">
                      <a16:colId xmlns:a16="http://schemas.microsoft.com/office/drawing/2014/main" val="1773310611"/>
                    </a:ext>
                  </a:extLst>
                </a:gridCol>
                <a:gridCol w="1764814">
                  <a:extLst>
                    <a:ext uri="{9D8B030D-6E8A-4147-A177-3AD203B41FA5}">
                      <a16:colId xmlns:a16="http://schemas.microsoft.com/office/drawing/2014/main" val="3177295567"/>
                    </a:ext>
                  </a:extLst>
                </a:gridCol>
                <a:gridCol w="1795200">
                  <a:extLst>
                    <a:ext uri="{9D8B030D-6E8A-4147-A177-3AD203B41FA5}">
                      <a16:colId xmlns:a16="http://schemas.microsoft.com/office/drawing/2014/main" val="3728733847"/>
                    </a:ext>
                  </a:extLst>
                </a:gridCol>
                <a:gridCol w="1788188">
                  <a:extLst>
                    <a:ext uri="{9D8B030D-6E8A-4147-A177-3AD203B41FA5}">
                      <a16:colId xmlns:a16="http://schemas.microsoft.com/office/drawing/2014/main" val="4175510084"/>
                    </a:ext>
                  </a:extLst>
                </a:gridCol>
                <a:gridCol w="1785851">
                  <a:extLst>
                    <a:ext uri="{9D8B030D-6E8A-4147-A177-3AD203B41FA5}">
                      <a16:colId xmlns:a16="http://schemas.microsoft.com/office/drawing/2014/main" val="2728465599"/>
                    </a:ext>
                  </a:extLst>
                </a:gridCol>
              </a:tblGrid>
              <a:tr h="1263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Barajlı Nota Göre Dağılım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Toplam Not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 Not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(Anatomi)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(Histoloji-Embriyoloji)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(PDÖ)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079421"/>
                  </a:ext>
                </a:extLst>
              </a:tr>
              <a:tr h="441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Sınav Puanlaması: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765213"/>
                  </a:ext>
                </a:extLst>
              </a:tr>
              <a:tr h="686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Yüksek Not: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96,56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KİŞİ*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69,96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KİŞİ*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KİŞİ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KİŞİ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257 KİŞİ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KİŞİ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384372"/>
                  </a:ext>
                </a:extLst>
              </a:tr>
              <a:tr h="686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Düşük Not: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KİŞİ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-3,24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-10,8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KİŞİ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KİŞİ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KİŞİ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KİŞİ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223416"/>
                  </a:ext>
                </a:extLst>
              </a:tr>
              <a:tr h="441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70,61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51,17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19,38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9,20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712707"/>
                  </a:ext>
                </a:extLst>
              </a:tr>
              <a:tr h="441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Başarı 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70,61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71,78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61,33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77,86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420743"/>
                  </a:ext>
                </a:extLst>
              </a:tr>
              <a:tr h="441882">
                <a:tc gridSpan="5">
                  <a:txBody>
                    <a:bodyPr/>
                    <a:lstStyle/>
                    <a:p>
                      <a:pPr marL="7416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SINAVA GİREN ÖĞRENCİ SAYISI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640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262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algn="just">
          <a:lnSpc>
            <a:spcPct val="115000"/>
          </a:lnSpc>
          <a:spcAft>
            <a:spcPts val="1000"/>
          </a:spcAft>
          <a:defRPr b="1">
            <a:solidFill>
              <a:srgbClr val="FF0000"/>
            </a:solidFill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2655</TotalTime>
  <Words>2865</Words>
  <Application>Microsoft Office PowerPoint</Application>
  <PresentationFormat>Geniş ekran</PresentationFormat>
  <Paragraphs>1336</Paragraphs>
  <Slides>44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44</vt:i4>
      </vt:variant>
    </vt:vector>
  </HeadingPairs>
  <TitlesOfParts>
    <vt:vector size="56" baseType="lpstr">
      <vt:lpstr>Arial</vt:lpstr>
      <vt:lpstr>Arial Black</vt:lpstr>
      <vt:lpstr>Calibri</vt:lpstr>
      <vt:lpstr>Calibri Light</vt:lpstr>
      <vt:lpstr>Cambria</vt:lpstr>
      <vt:lpstr>Cambria Math</vt:lpstr>
      <vt:lpstr>Times New Roman</vt:lpstr>
      <vt:lpstr>Wingdings</vt:lpstr>
      <vt:lpstr>Office Teması</vt:lpstr>
      <vt:lpstr>Ofis Teması</vt:lpstr>
      <vt:lpstr>1_Ofis Teması</vt:lpstr>
      <vt:lpstr>2_Ofis Teması</vt:lpstr>
      <vt:lpstr>2023 – 2024 EĞİTİM YILI 2. SINIF 3. KURUL DEĞERLENDİRME </vt:lpstr>
      <vt:lpstr>PowerPoint Sunusu</vt:lpstr>
      <vt:lpstr>PowerPoint Sunusu</vt:lpstr>
      <vt:lpstr>SINAV VERİLERİ</vt:lpstr>
      <vt:lpstr>PowerPoint Sunusu</vt:lpstr>
      <vt:lpstr>Sınav sorularının dağılımı </vt:lpstr>
      <vt:lpstr>ORTALAMA</vt:lpstr>
      <vt:lpstr>PowerPoint Sunusu</vt:lpstr>
      <vt:lpstr>PUANLAMA</vt:lpstr>
      <vt:lpstr>PUANLAMA</vt:lpstr>
      <vt:lpstr>PowerPoint Sunusu</vt:lpstr>
      <vt:lpstr>PowerPoint Sunusu</vt:lpstr>
      <vt:lpstr>BARAJA TAKILAN ÖĞRENCİ SAYISI: (DERS GRUPLARINA GÖRE)</vt:lpstr>
      <vt:lpstr>EN FAZLA DOĞRU  VE YANLIŞ CEVAPLANAN SORULAR </vt:lpstr>
      <vt:lpstr>EN FAZLA DOĞRU CEVAPLANAN SORU</vt:lpstr>
      <vt:lpstr>EN FAZLA YANLIŞ CEVAPLANAN SORU</vt:lpstr>
      <vt:lpstr>DERS BAZINDA EN FAZLA DOĞRU VE YANLIŞ CEVAPLANAN SORULAR  </vt:lpstr>
      <vt:lpstr>GÜVENİRLİK</vt:lpstr>
      <vt:lpstr>SINAV ZORLUK İNDEKSİ </vt:lpstr>
      <vt:lpstr>SORULARIN NİTELİĞİ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1114</cp:revision>
  <dcterms:created xsi:type="dcterms:W3CDTF">2022-10-27T00:48:35Z</dcterms:created>
  <dcterms:modified xsi:type="dcterms:W3CDTF">2025-05-06T09:39:59Z</dcterms:modified>
</cp:coreProperties>
</file>